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90" r:id="rId2"/>
  </p:sldMasterIdLst>
  <p:notesMasterIdLst>
    <p:notesMasterId r:id="rId44"/>
  </p:notesMasterIdLst>
  <p:sldIdLst>
    <p:sldId id="306" r:id="rId3"/>
    <p:sldId id="334" r:id="rId4"/>
    <p:sldId id="328" r:id="rId5"/>
    <p:sldId id="305" r:id="rId6"/>
    <p:sldId id="384" r:id="rId7"/>
    <p:sldId id="287" r:id="rId8"/>
    <p:sldId id="281" r:id="rId9"/>
    <p:sldId id="298" r:id="rId10"/>
    <p:sldId id="353" r:id="rId11"/>
    <p:sldId id="264" r:id="rId12"/>
    <p:sldId id="315" r:id="rId13"/>
    <p:sldId id="299" r:id="rId14"/>
    <p:sldId id="286" r:id="rId15"/>
    <p:sldId id="367" r:id="rId16"/>
    <p:sldId id="270" r:id="rId17"/>
    <p:sldId id="322" r:id="rId18"/>
    <p:sldId id="316" r:id="rId19"/>
    <p:sldId id="269" r:id="rId20"/>
    <p:sldId id="261" r:id="rId21"/>
    <p:sldId id="320" r:id="rId22"/>
    <p:sldId id="259" r:id="rId23"/>
    <p:sldId id="341" r:id="rId24"/>
    <p:sldId id="310" r:id="rId25"/>
    <p:sldId id="375" r:id="rId26"/>
    <p:sldId id="359" r:id="rId27"/>
    <p:sldId id="356" r:id="rId28"/>
    <p:sldId id="363" r:id="rId29"/>
    <p:sldId id="357" r:id="rId30"/>
    <p:sldId id="370" r:id="rId31"/>
    <p:sldId id="368" r:id="rId32"/>
    <p:sldId id="366" r:id="rId33"/>
    <p:sldId id="358" r:id="rId34"/>
    <p:sldId id="383" r:id="rId35"/>
    <p:sldId id="312" r:id="rId36"/>
    <p:sldId id="314" r:id="rId37"/>
    <p:sldId id="381" r:id="rId38"/>
    <p:sldId id="385" r:id="rId39"/>
    <p:sldId id="382" r:id="rId40"/>
    <p:sldId id="324" r:id="rId41"/>
    <p:sldId id="309" r:id="rId42"/>
    <p:sldId id="36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 Gibb HCE" initials="CGH" lastIdx="1" clrIdx="0">
    <p:extLst>
      <p:ext uri="{19B8F6BF-5375-455C-9EA6-DF929625EA0E}">
        <p15:presenceInfo xmlns:p15="http://schemas.microsoft.com/office/powerpoint/2012/main" userId="S::gibb.c1@welearn365.com::db83cde2-6e8f-4285-b777-df247fb0ec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A986CE-90D6-D44B-B364-52837BBF5E75}" v="5" dt="2023-06-15T07:20:54.18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22" autoAdjust="0"/>
    <p:restoredTop sz="93401"/>
  </p:normalViewPr>
  <p:slideViewPr>
    <p:cSldViewPr snapToGrid="0" snapToObjects="1">
      <p:cViewPr varScale="1">
        <p:scale>
          <a:sx n="119" d="100"/>
          <a:sy n="119" d="100"/>
        </p:scale>
        <p:origin x="1440"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6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Sheet1!$D$1</c:f>
              <c:strCache>
                <c:ptCount val="1"/>
                <c:pt idx="0">
                  <c:v>LTIFR</c:v>
                </c:pt>
              </c:strCache>
            </c:strRef>
          </c:tx>
          <c:spPr>
            <a:ln w="76200" cap="rnd">
              <a:solidFill>
                <a:srgbClr val="51ACB8"/>
              </a:solidFill>
              <a:round/>
            </a:ln>
            <a:effectLst/>
          </c:spPr>
          <c:marker>
            <c:symbol val="none"/>
          </c:marker>
          <c:cat>
            <c:strRef>
              <c:f>Sheet1!$C$2:$C$66</c:f>
              <c:strCache>
                <c:ptCount val="65"/>
                <c:pt idx="0">
                  <c:v>2014/15 1</c:v>
                </c:pt>
                <c:pt idx="1">
                  <c:v>2014/15 2</c:v>
                </c:pt>
                <c:pt idx="2">
                  <c:v>2014/15 3</c:v>
                </c:pt>
                <c:pt idx="3">
                  <c:v>2014/15 4</c:v>
                </c:pt>
                <c:pt idx="4">
                  <c:v>2014/15 5</c:v>
                </c:pt>
                <c:pt idx="5">
                  <c:v>2014/15 6</c:v>
                </c:pt>
                <c:pt idx="6">
                  <c:v>2014/15 7</c:v>
                </c:pt>
                <c:pt idx="7">
                  <c:v>2014/15 8</c:v>
                </c:pt>
                <c:pt idx="8">
                  <c:v>2014/15 9</c:v>
                </c:pt>
                <c:pt idx="9">
                  <c:v>2014/15 10</c:v>
                </c:pt>
                <c:pt idx="10">
                  <c:v>2014/15 11</c:v>
                </c:pt>
                <c:pt idx="11">
                  <c:v>2014/15 12</c:v>
                </c:pt>
                <c:pt idx="12">
                  <c:v>2014/15 13</c:v>
                </c:pt>
                <c:pt idx="13">
                  <c:v>2015/16 1</c:v>
                </c:pt>
                <c:pt idx="14">
                  <c:v>2015/16 2</c:v>
                </c:pt>
                <c:pt idx="15">
                  <c:v>2015/16 3</c:v>
                </c:pt>
                <c:pt idx="16">
                  <c:v>2015/16 4</c:v>
                </c:pt>
                <c:pt idx="17">
                  <c:v>2015/16 5</c:v>
                </c:pt>
                <c:pt idx="18">
                  <c:v>2015/16 6</c:v>
                </c:pt>
                <c:pt idx="19">
                  <c:v>2015/16 7</c:v>
                </c:pt>
                <c:pt idx="20">
                  <c:v>2015/16 8</c:v>
                </c:pt>
                <c:pt idx="21">
                  <c:v>2015/16 9</c:v>
                </c:pt>
                <c:pt idx="22">
                  <c:v>2015/16 10</c:v>
                </c:pt>
                <c:pt idx="23">
                  <c:v>2015/16 11</c:v>
                </c:pt>
                <c:pt idx="24">
                  <c:v>2015/16 12</c:v>
                </c:pt>
                <c:pt idx="25">
                  <c:v>2015/16 13</c:v>
                </c:pt>
                <c:pt idx="26">
                  <c:v>2016/17 1</c:v>
                </c:pt>
                <c:pt idx="27">
                  <c:v>2016/17 2</c:v>
                </c:pt>
                <c:pt idx="28">
                  <c:v>2016/17 3</c:v>
                </c:pt>
                <c:pt idx="29">
                  <c:v>2016/17 4</c:v>
                </c:pt>
                <c:pt idx="30">
                  <c:v>2016/17 5</c:v>
                </c:pt>
                <c:pt idx="31">
                  <c:v>2016/17 6</c:v>
                </c:pt>
                <c:pt idx="32">
                  <c:v>2016/17 7</c:v>
                </c:pt>
                <c:pt idx="33">
                  <c:v>2016/17 8</c:v>
                </c:pt>
                <c:pt idx="34">
                  <c:v>2016/17 9</c:v>
                </c:pt>
                <c:pt idx="35">
                  <c:v>2016/17 10</c:v>
                </c:pt>
                <c:pt idx="36">
                  <c:v>2016/17 11</c:v>
                </c:pt>
                <c:pt idx="37">
                  <c:v>2016/17 12</c:v>
                </c:pt>
                <c:pt idx="38">
                  <c:v>2016/17 13</c:v>
                </c:pt>
                <c:pt idx="39">
                  <c:v>2017/18 1</c:v>
                </c:pt>
                <c:pt idx="40">
                  <c:v>2017/18 2</c:v>
                </c:pt>
                <c:pt idx="41">
                  <c:v>2017/18 3</c:v>
                </c:pt>
                <c:pt idx="42">
                  <c:v>2017/18 4</c:v>
                </c:pt>
                <c:pt idx="43">
                  <c:v>2017/18 5</c:v>
                </c:pt>
                <c:pt idx="44">
                  <c:v>2017/18 6</c:v>
                </c:pt>
                <c:pt idx="45">
                  <c:v>2017/18 7</c:v>
                </c:pt>
                <c:pt idx="46">
                  <c:v>2017/18 8</c:v>
                </c:pt>
                <c:pt idx="47">
                  <c:v>2017/18 9</c:v>
                </c:pt>
                <c:pt idx="48">
                  <c:v>2017/18 10</c:v>
                </c:pt>
                <c:pt idx="49">
                  <c:v>2017/18 11</c:v>
                </c:pt>
                <c:pt idx="50">
                  <c:v>2017/18 12</c:v>
                </c:pt>
                <c:pt idx="51">
                  <c:v>2017/18 13</c:v>
                </c:pt>
                <c:pt idx="52">
                  <c:v>2018/19 1</c:v>
                </c:pt>
                <c:pt idx="53">
                  <c:v>2018/19 2</c:v>
                </c:pt>
                <c:pt idx="54">
                  <c:v>2018/19 3</c:v>
                </c:pt>
                <c:pt idx="55">
                  <c:v>2018/19 4</c:v>
                </c:pt>
                <c:pt idx="56">
                  <c:v>2018/19 5</c:v>
                </c:pt>
                <c:pt idx="57">
                  <c:v>2018/19 6</c:v>
                </c:pt>
                <c:pt idx="58">
                  <c:v>2018/19 7</c:v>
                </c:pt>
                <c:pt idx="59">
                  <c:v>2018/19 8</c:v>
                </c:pt>
                <c:pt idx="60">
                  <c:v>2018/19 9</c:v>
                </c:pt>
                <c:pt idx="61">
                  <c:v>2018/19 10</c:v>
                </c:pt>
                <c:pt idx="62">
                  <c:v>2018/19 11</c:v>
                </c:pt>
                <c:pt idx="63">
                  <c:v>2018/19 12</c:v>
                </c:pt>
                <c:pt idx="64">
                  <c:v>2018/19 13</c:v>
                </c:pt>
              </c:strCache>
            </c:strRef>
          </c:cat>
          <c:val>
            <c:numRef>
              <c:f>Sheet1!$D$2:$D$66</c:f>
              <c:numCache>
                <c:formatCode>0.000</c:formatCode>
                <c:ptCount val="65"/>
                <c:pt idx="0">
                  <c:v>0.56437757637644204</c:v>
                </c:pt>
                <c:pt idx="1">
                  <c:v>0.57154718509640901</c:v>
                </c:pt>
                <c:pt idx="2">
                  <c:v>0.57465415463667602</c:v>
                </c:pt>
                <c:pt idx="3">
                  <c:v>0.59302987666994</c:v>
                </c:pt>
                <c:pt idx="4">
                  <c:v>0.58649736835568</c:v>
                </c:pt>
                <c:pt idx="5">
                  <c:v>0.58052749234407197</c:v>
                </c:pt>
                <c:pt idx="6">
                  <c:v>0.57826784199701897</c:v>
                </c:pt>
                <c:pt idx="7">
                  <c:v>0.57149443325994098</c:v>
                </c:pt>
                <c:pt idx="8">
                  <c:v>0.57268603689041198</c:v>
                </c:pt>
                <c:pt idx="9">
                  <c:v>0.56676213326503599</c:v>
                </c:pt>
                <c:pt idx="10">
                  <c:v>0.55056092165484605</c:v>
                </c:pt>
                <c:pt idx="11">
                  <c:v>0.54216490390356997</c:v>
                </c:pt>
                <c:pt idx="12">
                  <c:v>0.53723140952677095</c:v>
                </c:pt>
                <c:pt idx="13">
                  <c:v>0.54663085815320001</c:v>
                </c:pt>
                <c:pt idx="14">
                  <c:v>0.53577776433609403</c:v>
                </c:pt>
                <c:pt idx="15">
                  <c:v>0.53389486585565704</c:v>
                </c:pt>
                <c:pt idx="16">
                  <c:v>0.51043222656408305</c:v>
                </c:pt>
                <c:pt idx="17">
                  <c:v>0.50720112583311505</c:v>
                </c:pt>
                <c:pt idx="18">
                  <c:v>0.51095589478189696</c:v>
                </c:pt>
                <c:pt idx="19">
                  <c:v>0.51569757377134495</c:v>
                </c:pt>
                <c:pt idx="20">
                  <c:v>0.50480275751596104</c:v>
                </c:pt>
                <c:pt idx="21">
                  <c:v>0.50057463112825595</c:v>
                </c:pt>
                <c:pt idx="22">
                  <c:v>0.50691411758168003</c:v>
                </c:pt>
                <c:pt idx="23">
                  <c:v>0.51989712741215299</c:v>
                </c:pt>
                <c:pt idx="24">
                  <c:v>0.51575947180605397</c:v>
                </c:pt>
                <c:pt idx="25">
                  <c:v>0.496576448826961</c:v>
                </c:pt>
                <c:pt idx="26">
                  <c:v>0.49364840070206101</c:v>
                </c:pt>
                <c:pt idx="27">
                  <c:v>0.49331184869390698</c:v>
                </c:pt>
                <c:pt idx="28">
                  <c:v>0.48730148157718201</c:v>
                </c:pt>
                <c:pt idx="29">
                  <c:v>0.488733514429673</c:v>
                </c:pt>
                <c:pt idx="30">
                  <c:v>0.47977350903180299</c:v>
                </c:pt>
                <c:pt idx="31">
                  <c:v>0.47343611031032201</c:v>
                </c:pt>
                <c:pt idx="32">
                  <c:v>0.46174569508930302</c:v>
                </c:pt>
                <c:pt idx="33">
                  <c:v>0.45822614456601501</c:v>
                </c:pt>
                <c:pt idx="34">
                  <c:v>0.45806809169380702</c:v>
                </c:pt>
                <c:pt idx="35">
                  <c:v>0.45857857034139499</c:v>
                </c:pt>
                <c:pt idx="36">
                  <c:v>0.44308140654150702</c:v>
                </c:pt>
                <c:pt idx="37">
                  <c:v>0.43269522679267303</c:v>
                </c:pt>
                <c:pt idx="38">
                  <c:v>0.43930992516373601</c:v>
                </c:pt>
                <c:pt idx="39">
                  <c:v>0.431353013910872</c:v>
                </c:pt>
                <c:pt idx="40">
                  <c:v>0.42872254690939199</c:v>
                </c:pt>
                <c:pt idx="41">
                  <c:v>0.429163378801238</c:v>
                </c:pt>
                <c:pt idx="42">
                  <c:v>0.43192167831413403</c:v>
                </c:pt>
                <c:pt idx="43">
                  <c:v>0.43223709607897998</c:v>
                </c:pt>
                <c:pt idx="44">
                  <c:v>0.41934205481439202</c:v>
                </c:pt>
                <c:pt idx="45">
                  <c:v>0.41626386914392399</c:v>
                </c:pt>
                <c:pt idx="46">
                  <c:v>0.42102917375320698</c:v>
                </c:pt>
                <c:pt idx="47">
                  <c:v>0.40758107387172199</c:v>
                </c:pt>
                <c:pt idx="48">
                  <c:v>0.40196269622027198</c:v>
                </c:pt>
                <c:pt idx="49">
                  <c:v>0.39281096367135299</c:v>
                </c:pt>
                <c:pt idx="50">
                  <c:v>0.37981038036707598</c:v>
                </c:pt>
                <c:pt idx="51">
                  <c:v>0.36362385155793098</c:v>
                </c:pt>
                <c:pt idx="52">
                  <c:v>0.36432967101564401</c:v>
                </c:pt>
                <c:pt idx="53">
                  <c:v>0.359526938336929</c:v>
                </c:pt>
                <c:pt idx="54">
                  <c:v>0.352589256341589</c:v>
                </c:pt>
                <c:pt idx="55">
                  <c:v>0.338780802587619</c:v>
                </c:pt>
                <c:pt idx="56">
                  <c:v>0.32801686883490599</c:v>
                </c:pt>
                <c:pt idx="57">
                  <c:v>0.32243607515607597</c:v>
                </c:pt>
                <c:pt idx="58">
                  <c:v>0.30644948076607498</c:v>
                </c:pt>
                <c:pt idx="59">
                  <c:v>0.29537107578802901</c:v>
                </c:pt>
                <c:pt idx="60">
                  <c:v>0.291631011284464</c:v>
                </c:pt>
                <c:pt idx="61">
                  <c:v>0.28191577537505602</c:v>
                </c:pt>
                <c:pt idx="62">
                  <c:v>0.28618569920766401</c:v>
                </c:pt>
                <c:pt idx="63">
                  <c:v>0.29170095014622299</c:v>
                </c:pt>
                <c:pt idx="64">
                  <c:v>0.309755844755844</c:v>
                </c:pt>
              </c:numCache>
            </c:numRef>
          </c:val>
          <c:smooth val="0"/>
          <c:extLst>
            <c:ext xmlns:c16="http://schemas.microsoft.com/office/drawing/2014/chart" uri="{C3380CC4-5D6E-409C-BE32-E72D297353CC}">
              <c16:uniqueId val="{00000000-CBB1-4E24-BE73-0DCF013C8EAB}"/>
            </c:ext>
          </c:extLst>
        </c:ser>
        <c:dLbls>
          <c:showLegendKey val="0"/>
          <c:showVal val="0"/>
          <c:showCatName val="0"/>
          <c:showSerName val="0"/>
          <c:showPercent val="0"/>
          <c:showBubbleSize val="0"/>
        </c:dLbls>
        <c:smooth val="0"/>
        <c:axId val="153842816"/>
        <c:axId val="153844352"/>
      </c:lineChart>
      <c:catAx>
        <c:axId val="153842816"/>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53844352"/>
        <c:crosses val="autoZero"/>
        <c:auto val="1"/>
        <c:lblAlgn val="ctr"/>
        <c:lblOffset val="100"/>
        <c:noMultiLvlLbl val="0"/>
      </c:catAx>
      <c:valAx>
        <c:axId val="153844352"/>
        <c:scaling>
          <c:orientation val="minMax"/>
        </c:scaling>
        <c:delete val="0"/>
        <c:axPos val="l"/>
        <c:majorGridlines>
          <c:spPr>
            <a:ln w="9525" cap="flat" cmpd="sng" algn="ctr">
              <a:solidFill>
                <a:schemeClr val="tx2"/>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5384281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ln>
                  <a:noFill/>
                </a:ln>
                <a:solidFill>
                  <a:schemeClr val="tx2"/>
                </a:solidFill>
                <a:latin typeface="+mn-lt"/>
                <a:ea typeface="+mn-ea"/>
                <a:cs typeface="+mn-cs"/>
              </a:defRPr>
            </a:pPr>
            <a:endParaRPr lang="en-US"/>
          </a:p>
        </c:txPr>
      </c:legendEntry>
      <c:layout>
        <c:manualLayout>
          <c:xMode val="edge"/>
          <c:yMode val="edge"/>
          <c:x val="0.89108906661118903"/>
          <c:y val="0.31469840396077198"/>
          <c:w val="0.107731415393731"/>
          <c:h val="8.134278964458549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20-09-03T14:04:32.641" idx="1">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F8A874-6665-9C45-A82F-8DE8633D3375}" type="datetimeFigureOut">
              <a:rPr lang="en-US" smtClean="0"/>
              <a:t>6/27/2023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1A2B26-D91E-BD4D-9819-21944E7B0C09}" type="slidenum">
              <a:rPr lang="en-US" smtClean="0"/>
              <a:t>‹#›</a:t>
            </a:fld>
            <a:endParaRPr lang="en-US"/>
          </a:p>
        </p:txBody>
      </p:sp>
    </p:spTree>
    <p:extLst>
      <p:ext uri="{BB962C8B-B14F-4D97-AF65-F5344CB8AC3E}">
        <p14:creationId xmlns:p14="http://schemas.microsoft.com/office/powerpoint/2010/main" val="18102521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677876-BE27-41C5-91C5-0F7772C8F2EF}" type="slidenum">
              <a:rPr lang="en-GB" smtClean="0"/>
              <a:t>25</a:t>
            </a:fld>
            <a:endParaRPr lang="en-GB"/>
          </a:p>
        </p:txBody>
      </p:sp>
    </p:spTree>
    <p:extLst>
      <p:ext uri="{BB962C8B-B14F-4D97-AF65-F5344CB8AC3E}">
        <p14:creationId xmlns:p14="http://schemas.microsoft.com/office/powerpoint/2010/main" val="1387923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677876-BE27-41C5-91C5-0F7772C8F2EF}" type="slidenum">
              <a:rPr lang="en-GB" smtClean="0"/>
              <a:t>26</a:t>
            </a:fld>
            <a:endParaRPr lang="en-GB"/>
          </a:p>
        </p:txBody>
      </p:sp>
    </p:spTree>
    <p:extLst>
      <p:ext uri="{BB962C8B-B14F-4D97-AF65-F5344CB8AC3E}">
        <p14:creationId xmlns:p14="http://schemas.microsoft.com/office/powerpoint/2010/main" val="695929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2677876-BE27-41C5-91C5-0F7772C8F2EF}" type="slidenum">
              <a:rPr lang="en-GB" smtClean="0"/>
              <a:t>28</a:t>
            </a:fld>
            <a:endParaRPr lang="en-GB"/>
          </a:p>
        </p:txBody>
      </p:sp>
    </p:spTree>
    <p:extLst>
      <p:ext uri="{BB962C8B-B14F-4D97-AF65-F5344CB8AC3E}">
        <p14:creationId xmlns:p14="http://schemas.microsoft.com/office/powerpoint/2010/main" val="246745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key way we will succeed is through greater devolution.</a:t>
            </a:r>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Devolution can give us tools, capability and authority to deliver for passengers, TOCS, FOCS and funders.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Why devolution  - because there is compelling evidence that people work best when they have a clear sense of purpose but also the ability to get on with their jobs.  That doesn’t mean anarchy or even democracy but it does mean streamlining decision making, giving autonomy when we can and working closely with colleague in the industry.  Decisions are best taken by people who have direct line of sight to the full  consequences of those decisions. Projects developed and delivered remotely from the users are rarely a huge success!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Its also about being honest with each other.  We have talked devolution for more than 6 years but in reality too much power and influence has rested in the centre or in HQ.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Another key benefit of devolution is allowing us to work more closely with Train operators, our customers.  Everyone I have spoken to from the </a:t>
            </a:r>
            <a:r>
              <a:rPr lang="en-GB" sz="1200" kern="1200" dirty="0" err="1">
                <a:solidFill>
                  <a:schemeClr val="tx1"/>
                </a:solidFill>
                <a:effectLst/>
                <a:latin typeface="+mn-lt"/>
                <a:ea typeface="+mn-ea"/>
                <a:cs typeface="+mn-cs"/>
              </a:rPr>
              <a:t>SoS</a:t>
            </a:r>
            <a:r>
              <a:rPr lang="en-GB" sz="1200" kern="1200" dirty="0">
                <a:solidFill>
                  <a:schemeClr val="tx1"/>
                </a:solidFill>
                <a:effectLst/>
                <a:latin typeface="+mn-lt"/>
                <a:ea typeface="+mn-ea"/>
                <a:cs typeface="+mn-cs"/>
              </a:rPr>
              <a:t> to maintenance gangs believe passengers would be better served if we worked more effectively with operators, removed some of the barrier, simplified decision making and sorted out our contractual disputes.  Devolution allows us to adapt to methods of working that work for the end user.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Ph</a:t>
            </a:r>
            <a:r>
              <a:rPr lang="en-GB" sz="1200" b="1" kern="1200" dirty="0">
                <a:solidFill>
                  <a:schemeClr val="tx1"/>
                </a:solidFill>
                <a:effectLst/>
                <a:latin typeface="+mn-lt"/>
                <a:ea typeface="+mn-ea"/>
                <a:cs typeface="+mn-cs"/>
              </a:rPr>
              <a:t>a</a:t>
            </a:r>
            <a:r>
              <a:rPr lang="en-GB" sz="1200" kern="1200" dirty="0">
                <a:solidFill>
                  <a:schemeClr val="tx1"/>
                </a:solidFill>
                <a:effectLst/>
                <a:latin typeface="+mn-lt"/>
                <a:ea typeface="+mn-ea"/>
                <a:cs typeface="+mn-cs"/>
              </a:rPr>
              <a:t>se one of the Putting Passenger First programme starts on 24 June - five new regions set up.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Route teams and IP region teams and parts of System Operator will transfer to regions.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Two service directorates – Route Services and a new Network Services. The network-wide functional teams – HR, Finance, Communications, Property to serve the regions and routes, and make sure they have all they need.</a:t>
            </a:r>
          </a:p>
          <a:p>
            <a:endParaRPr lang="en-GB" dirty="0"/>
          </a:p>
        </p:txBody>
      </p:sp>
      <p:sp>
        <p:nvSpPr>
          <p:cNvPr id="4" name="Slide Number Placeholder 3"/>
          <p:cNvSpPr>
            <a:spLocks noGrp="1"/>
          </p:cNvSpPr>
          <p:nvPr>
            <p:ph type="sldNum" sz="quarter" idx="5"/>
          </p:nvPr>
        </p:nvSpPr>
        <p:spPr/>
        <p:txBody>
          <a:bodyPr/>
          <a:lstStyle/>
          <a:p>
            <a:fld id="{72677876-BE27-41C5-91C5-0F7772C8F2EF}" type="slidenum">
              <a:rPr lang="en-GB" smtClean="0"/>
              <a:t>32</a:t>
            </a:fld>
            <a:endParaRPr lang="en-GB"/>
          </a:p>
        </p:txBody>
      </p:sp>
    </p:spTree>
    <p:extLst>
      <p:ext uri="{BB962C8B-B14F-4D97-AF65-F5344CB8AC3E}">
        <p14:creationId xmlns:p14="http://schemas.microsoft.com/office/powerpoint/2010/main" val="3469899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1665B-C24A-4702-B522-6A4334602E03}"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extLst>
      <p:ext uri="{BB962C8B-B14F-4D97-AF65-F5344CB8AC3E}">
        <p14:creationId xmlns:p14="http://schemas.microsoft.com/office/powerpoint/2010/main" val="1686881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1665B-C24A-4702-B522-6A4334602E03}"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extLst>
      <p:ext uri="{BB962C8B-B14F-4D97-AF65-F5344CB8AC3E}">
        <p14:creationId xmlns:p14="http://schemas.microsoft.com/office/powerpoint/2010/main" val="1286325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1665B-C24A-4702-B522-6A4334602E03}"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extLst>
      <p:ext uri="{BB962C8B-B14F-4D97-AF65-F5344CB8AC3E}">
        <p14:creationId xmlns:p14="http://schemas.microsoft.com/office/powerpoint/2010/main" val="3162420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7343-49BC-4503-AD24-EE6A7BA40B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15F8CA-3DD5-4A7D-88F5-CFBD78A29522}"/>
              </a:ext>
            </a:extLst>
          </p:cNvPr>
          <p:cNvSpPr>
            <a:spLocks noGrp="1"/>
          </p:cNvSpPr>
          <p:nvPr>
            <p:ph idx="1"/>
          </p:nvPr>
        </p:nvSpPr>
        <p:spPr>
          <a:xfrm>
            <a:off x="628650" y="1749552"/>
            <a:ext cx="7886700" cy="44274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79960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uverture_sans_visuel">
    <p:spTree>
      <p:nvGrpSpPr>
        <p:cNvPr id="1" name=""/>
        <p:cNvGrpSpPr/>
        <p:nvPr/>
      </p:nvGrpSpPr>
      <p:grpSpPr>
        <a:xfrm>
          <a:off x="0" y="0"/>
          <a:ext cx="0" cy="0"/>
          <a:chOff x="0" y="0"/>
          <a:chExt cx="0" cy="0"/>
        </a:xfrm>
      </p:grpSpPr>
      <p:sp>
        <p:nvSpPr>
          <p:cNvPr id="10" name="Rectangle 9"/>
          <p:cNvSpPr/>
          <p:nvPr userDrawn="1"/>
        </p:nvSpPr>
        <p:spPr bwMode="gray">
          <a:xfrm>
            <a:off x="179389" y="188640"/>
            <a:ext cx="8785225" cy="470534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bwMode="gray"/>
        <p:txBody>
          <a:bodyPr/>
          <a:lstStyle>
            <a:lvl1pPr>
              <a:defRPr/>
            </a:lvl1pPr>
          </a:lstStyle>
          <a:p>
            <a:r>
              <a:rPr lang="fr-FR" noProof="0" dirty="0"/>
              <a:t>Titre</a:t>
            </a:r>
          </a:p>
        </p:txBody>
      </p:sp>
      <p:sp>
        <p:nvSpPr>
          <p:cNvPr id="12" name="Espace réservé du texte 11"/>
          <p:cNvSpPr>
            <a:spLocks noGrp="1"/>
          </p:cNvSpPr>
          <p:nvPr>
            <p:ph type="body" sz="quarter" idx="13" hasCustomPrompt="1"/>
          </p:nvPr>
        </p:nvSpPr>
        <p:spPr bwMode="gray">
          <a:xfrm>
            <a:off x="539750" y="720000"/>
            <a:ext cx="8064500" cy="2880000"/>
          </a:xfrm>
        </p:spPr>
        <p:txBody>
          <a:bodyPr/>
          <a:lstStyle>
            <a:lvl1pPr>
              <a:defRPr>
                <a:solidFill>
                  <a:schemeClr val="tx1"/>
                </a:solidFill>
              </a:defRPr>
            </a:lvl1pPr>
            <a:lvl2pPr>
              <a:defRPr>
                <a:solidFill>
                  <a:schemeClr val="tx1"/>
                </a:solidFill>
              </a:defRPr>
            </a:lvl2pPr>
          </a:lstStyle>
          <a:p>
            <a:pPr lvl="0"/>
            <a:r>
              <a:rPr lang="fr-FR" noProof="0" dirty="0"/>
              <a:t>Texte de niveau 1</a:t>
            </a:r>
          </a:p>
          <a:p>
            <a:pPr lvl="1"/>
            <a:r>
              <a:rPr lang="fr-FR" noProof="0" dirty="0"/>
              <a:t>Texte de niveau 2</a:t>
            </a:r>
          </a:p>
        </p:txBody>
      </p:sp>
      <p:sp>
        <p:nvSpPr>
          <p:cNvPr id="14" name="Espace réservé du numéro de diapositive 13"/>
          <p:cNvSpPr>
            <a:spLocks noGrp="1"/>
          </p:cNvSpPr>
          <p:nvPr>
            <p:ph type="sldNum" sz="quarter" idx="15"/>
          </p:nvPr>
        </p:nvSpPr>
        <p:spPr bwMode="gray"/>
        <p:txBody>
          <a:bodyPr/>
          <a:lstStyle/>
          <a:p>
            <a:fld id="{733122C9-A0B9-462F-8757-0847AD287B63}" type="slidenum">
              <a:rPr lang="fr-FR" smtClean="0"/>
              <a:pPr/>
              <a:t>‹#›</a:t>
            </a:fld>
            <a:endParaRPr lang="fr-FR" dirty="0"/>
          </a:p>
        </p:txBody>
      </p:sp>
    </p:spTree>
    <p:extLst>
      <p:ext uri="{BB962C8B-B14F-4D97-AF65-F5344CB8AC3E}">
        <p14:creationId xmlns:p14="http://schemas.microsoft.com/office/powerpoint/2010/main" val="838730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uverture_1">
    <p:spTree>
      <p:nvGrpSpPr>
        <p:cNvPr id="1" name=""/>
        <p:cNvGrpSpPr/>
        <p:nvPr/>
      </p:nvGrpSpPr>
      <p:grpSpPr>
        <a:xfrm>
          <a:off x="0" y="0"/>
          <a:ext cx="0" cy="0"/>
          <a:chOff x="0" y="0"/>
          <a:chExt cx="0" cy="0"/>
        </a:xfrm>
      </p:grpSpPr>
      <p:sp>
        <p:nvSpPr>
          <p:cNvPr id="8" name="Rectangle 7"/>
          <p:cNvSpPr/>
          <p:nvPr userDrawn="1"/>
        </p:nvSpPr>
        <p:spPr bwMode="gray">
          <a:xfrm>
            <a:off x="179389" y="188640"/>
            <a:ext cx="8785225" cy="4705349"/>
          </a:xfrm>
          <a:prstGeom prst="rect">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bwMode="gray"/>
        <p:txBody>
          <a:bodyPr/>
          <a:lstStyle>
            <a:lvl1pPr>
              <a:defRPr/>
            </a:lvl1pPr>
          </a:lstStyle>
          <a:p>
            <a:r>
              <a:rPr lang="fr-FR" noProof="0" dirty="0"/>
              <a:t>Titre</a:t>
            </a:r>
          </a:p>
        </p:txBody>
      </p:sp>
      <p:sp>
        <p:nvSpPr>
          <p:cNvPr id="10" name="Espace réservé du texte 11"/>
          <p:cNvSpPr>
            <a:spLocks noGrp="1"/>
          </p:cNvSpPr>
          <p:nvPr>
            <p:ph type="body" sz="quarter" idx="13" hasCustomPrompt="1"/>
          </p:nvPr>
        </p:nvSpPr>
        <p:spPr bwMode="gray">
          <a:xfrm>
            <a:off x="539750" y="720000"/>
            <a:ext cx="8064500" cy="3840000"/>
          </a:xfrm>
        </p:spPr>
        <p:txBody>
          <a:bodyPr/>
          <a:lstStyle>
            <a:lvl1pPr>
              <a:defRPr sz="3700">
                <a:solidFill>
                  <a:schemeClr val="bg1"/>
                </a:solidFill>
              </a:defRPr>
            </a:lvl1pPr>
            <a:lvl2pPr>
              <a:defRPr sz="2300">
                <a:solidFill>
                  <a:schemeClr val="bg1"/>
                </a:solidFill>
              </a:defRPr>
            </a:lvl2pPr>
          </a:lstStyle>
          <a:p>
            <a:pPr lvl="0"/>
            <a:r>
              <a:rPr lang="fr-FR" noProof="0" dirty="0"/>
              <a:t>Texte de niveau 1</a:t>
            </a:r>
          </a:p>
          <a:p>
            <a:pPr lvl="1"/>
            <a:r>
              <a:rPr lang="fr-FR" noProof="0" dirty="0"/>
              <a:t>Texte de niveau 2</a:t>
            </a:r>
          </a:p>
        </p:txBody>
      </p:sp>
      <p:sp>
        <p:nvSpPr>
          <p:cNvPr id="14" name="Espace réservé du numéro de diapositive 13"/>
          <p:cNvSpPr>
            <a:spLocks noGrp="1"/>
          </p:cNvSpPr>
          <p:nvPr>
            <p:ph type="sldNum" sz="quarter" idx="15"/>
          </p:nvPr>
        </p:nvSpPr>
        <p:spPr bwMode="gray"/>
        <p:txBody>
          <a:bodyPr/>
          <a:lstStyle/>
          <a:p>
            <a:fld id="{733122C9-A0B9-462F-8757-0847AD287B63}" type="slidenum">
              <a:rPr lang="fr-FR" smtClean="0"/>
              <a:pPr/>
              <a:t>‹#›</a:t>
            </a:fld>
            <a:endParaRPr lang="fr-FR" dirty="0"/>
          </a:p>
        </p:txBody>
      </p:sp>
      <p:pic>
        <p:nvPicPr>
          <p:cNvPr id="3" name="Imag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52120" y="1412776"/>
            <a:ext cx="3190760" cy="3177066"/>
          </a:xfrm>
          <a:prstGeom prst="rect">
            <a:avLst/>
          </a:prstGeom>
        </p:spPr>
      </p:pic>
    </p:spTree>
    <p:extLst>
      <p:ext uri="{BB962C8B-B14F-4D97-AF65-F5344CB8AC3E}">
        <p14:creationId xmlns:p14="http://schemas.microsoft.com/office/powerpoint/2010/main" val="3414494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ommaire_type_1">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539751" y="648001"/>
            <a:ext cx="8064499" cy="619884"/>
          </a:xfrm>
        </p:spPr>
        <p:txBody>
          <a:bodyPr/>
          <a:lstStyle>
            <a:lvl1pPr>
              <a:defRPr b="0"/>
            </a:lvl1pPr>
          </a:lstStyle>
          <a:p>
            <a:r>
              <a:rPr lang="fr-FR" noProof="0" dirty="0" err="1"/>
              <a:t>SOmmaire</a:t>
            </a:r>
            <a:endParaRPr lang="fr-FR" noProof="0" dirty="0"/>
          </a:p>
        </p:txBody>
      </p:sp>
      <p:sp>
        <p:nvSpPr>
          <p:cNvPr id="14" name="Espace réservé du texte 13"/>
          <p:cNvSpPr>
            <a:spLocks noGrp="1"/>
          </p:cNvSpPr>
          <p:nvPr>
            <p:ph type="body" sz="quarter" idx="13" hasCustomPrompt="1"/>
          </p:nvPr>
        </p:nvSpPr>
        <p:spPr bwMode="gray">
          <a:xfrm>
            <a:off x="539751" y="1690531"/>
            <a:ext cx="4826193" cy="230832"/>
          </a:xfrm>
          <a:solidFill>
            <a:srgbClr val="0088CE"/>
          </a:solidFill>
        </p:spPr>
        <p:txBody>
          <a:bodyPr wrap="none" anchor="t" anchorCtr="0">
            <a:spAutoFit/>
          </a:bodyPr>
          <a:lstStyle>
            <a:lvl1pPr>
              <a:lnSpc>
                <a:spcPct val="100000"/>
              </a:lnSpc>
              <a:spcAft>
                <a:spcPts val="0"/>
              </a:spcAft>
              <a:tabLst>
                <a:tab pos="355600" algn="l"/>
              </a:tabLst>
              <a:defRPr sz="1500" b="0" cap="all" baseline="0">
                <a:solidFill>
                  <a:schemeClr val="bg1"/>
                </a:solidFill>
                <a:latin typeface="Avenir LT Std 65 Medium" pitchFamily="34" charset="0"/>
              </a:defRPr>
            </a:lvl1pPr>
          </a:lstStyle>
          <a:p>
            <a:pPr lvl="0"/>
            <a:r>
              <a:rPr lang="fr-FR" dirty="0"/>
              <a:t>01.	Titre partie (tabulation après le chiffre)</a:t>
            </a:r>
          </a:p>
        </p:txBody>
      </p:sp>
      <p:sp>
        <p:nvSpPr>
          <p:cNvPr id="12" name="Espace réservé du texte 11"/>
          <p:cNvSpPr>
            <a:spLocks noGrp="1"/>
          </p:cNvSpPr>
          <p:nvPr>
            <p:ph type="body" sz="quarter" idx="14"/>
          </p:nvPr>
        </p:nvSpPr>
        <p:spPr bwMode="gray">
          <a:xfrm>
            <a:off x="900113" y="2053800"/>
            <a:ext cx="7704137" cy="624000"/>
          </a:xfrm>
        </p:spPr>
        <p:txBody>
          <a:bodyPr/>
          <a:lstStyle>
            <a:lvl1pPr marL="144000" indent="-144000">
              <a:lnSpc>
                <a:spcPct val="90000"/>
              </a:lnSpc>
              <a:spcAft>
                <a:spcPts val="0"/>
              </a:spcAft>
              <a:buFont typeface="Avenir LT Std 45 Book" pitchFamily="34" charset="0"/>
              <a:buChar char="+"/>
              <a:defRPr sz="1500" b="0" cap="all" baseline="0">
                <a:solidFill>
                  <a:schemeClr val="tx1"/>
                </a:solidFill>
                <a:latin typeface="+mn-lt"/>
              </a:defRPr>
            </a:lvl1pPr>
            <a:lvl2pPr marL="144000">
              <a:lnSpc>
                <a:spcPct val="90000"/>
              </a:lnSpc>
              <a:spcAft>
                <a:spcPts val="0"/>
              </a:spcAft>
              <a:defRPr b="0">
                <a:latin typeface="Avenir LT Std 65 Medium" pitchFamily="34" charset="0"/>
              </a:defRPr>
            </a:lvl2pPr>
            <a:lvl3pPr indent="0">
              <a:spcAft>
                <a:spcPts val="0"/>
              </a:spcAft>
              <a:buNone/>
              <a:defRPr b="1"/>
            </a:lvl3pPr>
            <a:lvl4pPr marL="144000" indent="0">
              <a:buNone/>
              <a:defRPr sz="1300" b="1"/>
            </a:lvl4pPr>
          </a:lstStyle>
          <a:p>
            <a:pPr lvl="0"/>
            <a:r>
              <a:rPr lang="fr-FR" dirty="0"/>
              <a:t>Cliquez pour modifier les styles du texte du masque</a:t>
            </a:r>
          </a:p>
          <a:p>
            <a:pPr lvl="1"/>
            <a:r>
              <a:rPr lang="fr-FR" dirty="0"/>
              <a:t>Deuxième niveau</a:t>
            </a:r>
          </a:p>
        </p:txBody>
      </p:sp>
      <p:sp>
        <p:nvSpPr>
          <p:cNvPr id="18" name="Espace réservé du texte 13"/>
          <p:cNvSpPr>
            <a:spLocks noGrp="1"/>
          </p:cNvSpPr>
          <p:nvPr>
            <p:ph type="body" sz="quarter" idx="15" hasCustomPrompt="1"/>
          </p:nvPr>
        </p:nvSpPr>
        <p:spPr bwMode="gray">
          <a:xfrm>
            <a:off x="539751" y="2743408"/>
            <a:ext cx="4826193" cy="230832"/>
          </a:xfrm>
          <a:solidFill>
            <a:srgbClr val="0088CE"/>
          </a:solidFill>
        </p:spPr>
        <p:txBody>
          <a:bodyPr wrap="none" anchor="t" anchorCtr="0">
            <a:spAutoFit/>
          </a:bodyPr>
          <a:lstStyle>
            <a:lvl1pPr>
              <a:lnSpc>
                <a:spcPct val="100000"/>
              </a:lnSpc>
              <a:spcAft>
                <a:spcPts val="0"/>
              </a:spcAft>
              <a:tabLst>
                <a:tab pos="355600" algn="l"/>
              </a:tabLst>
              <a:defRPr sz="1500" b="0" cap="all" baseline="0">
                <a:solidFill>
                  <a:schemeClr val="bg1"/>
                </a:solidFill>
                <a:latin typeface="Avenir LT Std 65 Medium" pitchFamily="34" charset="0"/>
              </a:defRPr>
            </a:lvl1pPr>
          </a:lstStyle>
          <a:p>
            <a:pPr lvl="0"/>
            <a:r>
              <a:rPr lang="fr-FR" dirty="0"/>
              <a:t>01.	Titre partie (tabulation après le chiffre)</a:t>
            </a:r>
          </a:p>
        </p:txBody>
      </p:sp>
      <p:sp>
        <p:nvSpPr>
          <p:cNvPr id="19" name="Espace réservé du texte 11"/>
          <p:cNvSpPr>
            <a:spLocks noGrp="1"/>
          </p:cNvSpPr>
          <p:nvPr>
            <p:ph type="body" sz="quarter" idx="16"/>
          </p:nvPr>
        </p:nvSpPr>
        <p:spPr bwMode="gray">
          <a:xfrm>
            <a:off x="900113" y="3106677"/>
            <a:ext cx="7704137" cy="624000"/>
          </a:xfrm>
        </p:spPr>
        <p:txBody>
          <a:bodyPr/>
          <a:lstStyle>
            <a:lvl1pPr marL="144000" indent="-144000">
              <a:lnSpc>
                <a:spcPct val="90000"/>
              </a:lnSpc>
              <a:spcAft>
                <a:spcPts val="0"/>
              </a:spcAft>
              <a:buFont typeface="Avenir LT Std 45 Book" pitchFamily="34" charset="0"/>
              <a:buChar char="+"/>
              <a:defRPr sz="1500" b="0" cap="all" baseline="0">
                <a:solidFill>
                  <a:schemeClr val="tx1"/>
                </a:solidFill>
                <a:latin typeface="+mn-lt"/>
              </a:defRPr>
            </a:lvl1pPr>
            <a:lvl2pPr marL="144000">
              <a:lnSpc>
                <a:spcPct val="90000"/>
              </a:lnSpc>
              <a:spcAft>
                <a:spcPts val="0"/>
              </a:spcAft>
              <a:defRPr b="0">
                <a:latin typeface="Avenir LT Std 65 Medium" pitchFamily="34" charset="0"/>
              </a:defRPr>
            </a:lvl2pPr>
            <a:lvl3pPr indent="0">
              <a:spcAft>
                <a:spcPts val="0"/>
              </a:spcAft>
              <a:buNone/>
              <a:defRPr/>
            </a:lvl3pPr>
          </a:lstStyle>
          <a:p>
            <a:pPr lvl="0"/>
            <a:r>
              <a:rPr lang="fr-FR" dirty="0"/>
              <a:t>Cliquez pour modifier les styles du texte du masque</a:t>
            </a:r>
          </a:p>
          <a:p>
            <a:pPr lvl="1"/>
            <a:r>
              <a:rPr lang="fr-FR" dirty="0"/>
              <a:t>Deuxième niveau</a:t>
            </a:r>
          </a:p>
        </p:txBody>
      </p:sp>
      <p:sp>
        <p:nvSpPr>
          <p:cNvPr id="20" name="Espace réservé du texte 13"/>
          <p:cNvSpPr>
            <a:spLocks noGrp="1"/>
          </p:cNvSpPr>
          <p:nvPr>
            <p:ph type="body" sz="quarter" idx="17" hasCustomPrompt="1"/>
          </p:nvPr>
        </p:nvSpPr>
        <p:spPr bwMode="gray">
          <a:xfrm>
            <a:off x="539751" y="3802332"/>
            <a:ext cx="4826193" cy="230832"/>
          </a:xfrm>
          <a:solidFill>
            <a:srgbClr val="0088CE"/>
          </a:solidFill>
        </p:spPr>
        <p:txBody>
          <a:bodyPr wrap="none" anchor="t" anchorCtr="0">
            <a:spAutoFit/>
          </a:bodyPr>
          <a:lstStyle>
            <a:lvl1pPr>
              <a:lnSpc>
                <a:spcPct val="100000"/>
              </a:lnSpc>
              <a:spcAft>
                <a:spcPts val="0"/>
              </a:spcAft>
              <a:tabLst>
                <a:tab pos="355600" algn="l"/>
              </a:tabLst>
              <a:defRPr sz="1500" b="0" cap="all" baseline="0">
                <a:solidFill>
                  <a:schemeClr val="bg1"/>
                </a:solidFill>
                <a:latin typeface="Avenir LT Std 65 Medium" pitchFamily="34" charset="0"/>
              </a:defRPr>
            </a:lvl1pPr>
          </a:lstStyle>
          <a:p>
            <a:pPr lvl="0"/>
            <a:r>
              <a:rPr lang="fr-FR" dirty="0"/>
              <a:t>01.	Titre partie (tabulation après le chiffre)</a:t>
            </a:r>
          </a:p>
        </p:txBody>
      </p:sp>
      <p:sp>
        <p:nvSpPr>
          <p:cNvPr id="21" name="Espace réservé du texte 11"/>
          <p:cNvSpPr>
            <a:spLocks noGrp="1"/>
          </p:cNvSpPr>
          <p:nvPr>
            <p:ph type="body" sz="quarter" idx="18"/>
          </p:nvPr>
        </p:nvSpPr>
        <p:spPr bwMode="gray">
          <a:xfrm>
            <a:off x="900113" y="4165601"/>
            <a:ext cx="7704137" cy="624000"/>
          </a:xfrm>
        </p:spPr>
        <p:txBody>
          <a:bodyPr/>
          <a:lstStyle>
            <a:lvl1pPr marL="144000" indent="-144000">
              <a:lnSpc>
                <a:spcPct val="90000"/>
              </a:lnSpc>
              <a:spcAft>
                <a:spcPts val="0"/>
              </a:spcAft>
              <a:buFont typeface="Avenir LT Std 45 Book" pitchFamily="34" charset="0"/>
              <a:buChar char="+"/>
              <a:defRPr sz="1500" b="0" cap="all" baseline="0">
                <a:solidFill>
                  <a:schemeClr val="tx1"/>
                </a:solidFill>
                <a:latin typeface="+mn-lt"/>
              </a:defRPr>
            </a:lvl1pPr>
            <a:lvl2pPr marL="144000">
              <a:lnSpc>
                <a:spcPct val="90000"/>
              </a:lnSpc>
              <a:spcAft>
                <a:spcPts val="0"/>
              </a:spcAft>
              <a:defRPr b="0">
                <a:latin typeface="Avenir LT Std 65 Medium" pitchFamily="34" charset="0"/>
              </a:defRPr>
            </a:lvl2pPr>
            <a:lvl3pPr indent="0">
              <a:spcAft>
                <a:spcPts val="0"/>
              </a:spcAft>
              <a:buNone/>
              <a:defRPr/>
            </a:lvl3pPr>
          </a:lstStyle>
          <a:p>
            <a:pPr lvl="0"/>
            <a:r>
              <a:rPr lang="fr-FR" dirty="0"/>
              <a:t>Cliquez pour modifier les styles du texte du masque</a:t>
            </a:r>
          </a:p>
          <a:p>
            <a:pPr lvl="1"/>
            <a:r>
              <a:rPr lang="fr-FR" dirty="0"/>
              <a:t>Deuxième niveau</a:t>
            </a:r>
          </a:p>
        </p:txBody>
      </p:sp>
      <p:sp>
        <p:nvSpPr>
          <p:cNvPr id="22" name="Espace réservé du texte 13"/>
          <p:cNvSpPr>
            <a:spLocks noGrp="1"/>
          </p:cNvSpPr>
          <p:nvPr>
            <p:ph type="body" sz="quarter" idx="19" hasCustomPrompt="1"/>
          </p:nvPr>
        </p:nvSpPr>
        <p:spPr bwMode="gray">
          <a:xfrm>
            <a:off x="539751" y="4869584"/>
            <a:ext cx="4826193" cy="230832"/>
          </a:xfrm>
          <a:solidFill>
            <a:srgbClr val="0088CE"/>
          </a:solidFill>
        </p:spPr>
        <p:txBody>
          <a:bodyPr wrap="none" anchor="t" anchorCtr="0">
            <a:spAutoFit/>
          </a:bodyPr>
          <a:lstStyle>
            <a:lvl1pPr>
              <a:lnSpc>
                <a:spcPct val="100000"/>
              </a:lnSpc>
              <a:spcAft>
                <a:spcPts val="0"/>
              </a:spcAft>
              <a:tabLst>
                <a:tab pos="355600" algn="l"/>
              </a:tabLst>
              <a:defRPr sz="1500" b="0" cap="all" baseline="0">
                <a:solidFill>
                  <a:schemeClr val="bg1"/>
                </a:solidFill>
                <a:latin typeface="Avenir LT Std 65 Medium" pitchFamily="34" charset="0"/>
              </a:defRPr>
            </a:lvl1pPr>
          </a:lstStyle>
          <a:p>
            <a:pPr lvl="0"/>
            <a:r>
              <a:rPr lang="fr-FR" dirty="0"/>
              <a:t>01.	Titre partie (tabulation après le chiffre)</a:t>
            </a:r>
          </a:p>
        </p:txBody>
      </p:sp>
      <p:sp>
        <p:nvSpPr>
          <p:cNvPr id="23" name="Espace réservé du texte 11"/>
          <p:cNvSpPr>
            <a:spLocks noGrp="1"/>
          </p:cNvSpPr>
          <p:nvPr>
            <p:ph type="body" sz="quarter" idx="20"/>
          </p:nvPr>
        </p:nvSpPr>
        <p:spPr bwMode="gray">
          <a:xfrm>
            <a:off x="900113" y="5232853"/>
            <a:ext cx="7704137" cy="624000"/>
          </a:xfrm>
        </p:spPr>
        <p:txBody>
          <a:bodyPr/>
          <a:lstStyle>
            <a:lvl1pPr marL="144000" indent="-144000">
              <a:lnSpc>
                <a:spcPct val="90000"/>
              </a:lnSpc>
              <a:spcAft>
                <a:spcPts val="0"/>
              </a:spcAft>
              <a:buFont typeface="Avenir LT Std 45 Book" pitchFamily="34" charset="0"/>
              <a:buChar char="+"/>
              <a:defRPr sz="1500" b="0" cap="all" baseline="0">
                <a:solidFill>
                  <a:schemeClr val="tx1"/>
                </a:solidFill>
                <a:latin typeface="+mn-lt"/>
              </a:defRPr>
            </a:lvl1pPr>
            <a:lvl2pPr marL="144000">
              <a:lnSpc>
                <a:spcPct val="90000"/>
              </a:lnSpc>
              <a:spcAft>
                <a:spcPts val="0"/>
              </a:spcAft>
              <a:defRPr b="0">
                <a:latin typeface="Avenir LT Std 65 Medium" pitchFamily="34" charset="0"/>
              </a:defRPr>
            </a:lvl2pPr>
            <a:lvl3pPr indent="0">
              <a:spcAft>
                <a:spcPts val="0"/>
              </a:spcAft>
              <a:buNone/>
              <a:defRPr/>
            </a:lvl3pPr>
          </a:lstStyle>
          <a:p>
            <a:pPr lvl="0"/>
            <a:r>
              <a:rPr lang="fr-FR" dirty="0"/>
              <a:t>Cliquez pour modifier les styles du texte du masque</a:t>
            </a:r>
          </a:p>
          <a:p>
            <a:pPr lvl="1"/>
            <a:r>
              <a:rPr lang="fr-FR" dirty="0"/>
              <a:t>Deuxième niveau</a:t>
            </a:r>
          </a:p>
        </p:txBody>
      </p:sp>
      <p:sp>
        <p:nvSpPr>
          <p:cNvPr id="13" name="Espace réservé du numéro de diapositive 6"/>
          <p:cNvSpPr>
            <a:spLocks noGrp="1"/>
          </p:cNvSpPr>
          <p:nvPr>
            <p:ph type="sldNum" sz="quarter" idx="4"/>
          </p:nvPr>
        </p:nvSpPr>
        <p:spPr>
          <a:xfrm>
            <a:off x="5076056" y="6275413"/>
            <a:ext cx="936104" cy="365125"/>
          </a:xfrm>
          <a:prstGeom prst="rect">
            <a:avLst/>
          </a:prstGeom>
        </p:spPr>
        <p:txBody>
          <a:bodyPr vert="horz" lIns="91440" tIns="45720" rIns="91440" bIns="45720" rtlCol="0" anchor="ctr"/>
          <a:lstStyle>
            <a:lvl1pPr algn="r">
              <a:defRPr sz="1000" b="1">
                <a:solidFill>
                  <a:schemeClr val="tx1"/>
                </a:solidFill>
              </a:defRPr>
            </a:lvl1pPr>
          </a:lstStyle>
          <a:p>
            <a:r>
              <a:rPr lang="fr-FR" dirty="0"/>
              <a:t>PAGE </a:t>
            </a:r>
            <a:fld id="{18E8ED87-B288-48C4-8818-99E4E7D3E6ED}" type="slidenum">
              <a:rPr lang="fr-FR" smtClean="0"/>
              <a:pPr/>
              <a:t>‹#›</a:t>
            </a:fld>
            <a:endParaRPr lang="fr-FR" dirty="0"/>
          </a:p>
        </p:txBody>
      </p:sp>
    </p:spTree>
    <p:extLst>
      <p:ext uri="{BB962C8B-B14F-4D97-AF65-F5344CB8AC3E}">
        <p14:creationId xmlns:p14="http://schemas.microsoft.com/office/powerpoint/2010/main" val="3624361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tapes">
    <p:spTree>
      <p:nvGrpSpPr>
        <p:cNvPr id="1" name=""/>
        <p:cNvGrpSpPr/>
        <p:nvPr/>
      </p:nvGrpSpPr>
      <p:grpSpPr>
        <a:xfrm>
          <a:off x="0" y="0"/>
          <a:ext cx="0" cy="0"/>
          <a:chOff x="0" y="0"/>
          <a:chExt cx="0" cy="0"/>
        </a:xfrm>
      </p:grpSpPr>
      <p:sp>
        <p:nvSpPr>
          <p:cNvPr id="15" name="Espace réservé du texte 14"/>
          <p:cNvSpPr>
            <a:spLocks noGrp="1"/>
          </p:cNvSpPr>
          <p:nvPr>
            <p:ph type="body" sz="quarter" idx="13"/>
          </p:nvPr>
        </p:nvSpPr>
        <p:spPr bwMode="gray">
          <a:xfrm>
            <a:off x="539750" y="596900"/>
            <a:ext cx="8064500" cy="5376333"/>
          </a:xfrm>
        </p:spPr>
        <p:txBody>
          <a:bodyPr anchor="ctr" anchorCtr="0"/>
          <a:lstStyle>
            <a:lvl1pPr marL="360000" indent="-360000">
              <a:lnSpc>
                <a:spcPct val="90000"/>
              </a:lnSpc>
              <a:spcBef>
                <a:spcPts val="3200"/>
              </a:spcBef>
              <a:buFont typeface="Avenir LT Std 65 Medium" pitchFamily="34" charset="0"/>
              <a:buChar char="+"/>
              <a:defRPr sz="2800" b="0" cap="all" baseline="0"/>
            </a:lvl1pPr>
            <a:lvl2pPr marL="360000">
              <a:lnSpc>
                <a:spcPct val="90000"/>
              </a:lnSpc>
              <a:spcAft>
                <a:spcPts val="0"/>
              </a:spcAft>
              <a:defRPr sz="1500" cap="all" baseline="0">
                <a:latin typeface="+mn-lt"/>
              </a:defRPr>
            </a:lvl2pPr>
          </a:lstStyle>
          <a:p>
            <a:pPr lvl="0"/>
            <a:r>
              <a:rPr lang="fr-FR" dirty="0"/>
              <a:t>Cliquez pour modifier les styles du texte du masque</a:t>
            </a:r>
          </a:p>
          <a:p>
            <a:pPr lvl="1"/>
            <a:r>
              <a:rPr lang="fr-FR" dirty="0"/>
              <a:t>Deuxième niveau</a:t>
            </a:r>
          </a:p>
        </p:txBody>
      </p:sp>
      <p:sp>
        <p:nvSpPr>
          <p:cNvPr id="4" name="Espace réservé du numéro de diapositive 6"/>
          <p:cNvSpPr txBox="1">
            <a:spLocks/>
          </p:cNvSpPr>
          <p:nvPr userDrawn="1"/>
        </p:nvSpPr>
        <p:spPr>
          <a:xfrm>
            <a:off x="5076056" y="6275413"/>
            <a:ext cx="936104" cy="365125"/>
          </a:xfrm>
          <a:prstGeom prst="rect">
            <a:avLst/>
          </a:prstGeom>
        </p:spPr>
        <p:txBody>
          <a:bodyPr vert="horz" lIns="91440" tIns="45720" rIns="91440" bIns="45720" rtlCol="0" anchor="ct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PAGE </a:t>
            </a:r>
            <a:fld id="{18E8ED87-B288-48C4-8818-99E4E7D3E6ED}" type="slidenum">
              <a:rPr lang="fr-FR" smtClean="0"/>
              <a:pPr/>
              <a:t>‹#›</a:t>
            </a:fld>
            <a:endParaRPr lang="fr-FR" dirty="0"/>
          </a:p>
        </p:txBody>
      </p:sp>
    </p:spTree>
    <p:extLst>
      <p:ext uri="{BB962C8B-B14F-4D97-AF65-F5344CB8AC3E}">
        <p14:creationId xmlns:p14="http://schemas.microsoft.com/office/powerpoint/2010/main" val="2734692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r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7" name="Espace réservé du contenu 6"/>
          <p:cNvSpPr>
            <a:spLocks noGrp="1"/>
          </p:cNvSpPr>
          <p:nvPr>
            <p:ph sz="quarter" idx="13"/>
          </p:nvPr>
        </p:nvSpPr>
        <p:spPr>
          <a:xfrm>
            <a:off x="539552" y="1604797"/>
            <a:ext cx="8064896" cy="422446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numéro de diapositive 6"/>
          <p:cNvSpPr>
            <a:spLocks noGrp="1"/>
          </p:cNvSpPr>
          <p:nvPr>
            <p:ph type="sldNum" sz="quarter" idx="4"/>
          </p:nvPr>
        </p:nvSpPr>
        <p:spPr>
          <a:xfrm>
            <a:off x="5076056" y="6275413"/>
            <a:ext cx="936104" cy="365125"/>
          </a:xfrm>
          <a:prstGeom prst="rect">
            <a:avLst/>
          </a:prstGeom>
        </p:spPr>
        <p:txBody>
          <a:bodyPr vert="horz" lIns="91440" tIns="45720" rIns="91440" bIns="45720" rtlCol="0" anchor="ctr"/>
          <a:lstStyle>
            <a:lvl1pPr algn="r">
              <a:defRPr sz="1000" b="1">
                <a:solidFill>
                  <a:schemeClr val="tx1"/>
                </a:solidFill>
              </a:defRPr>
            </a:lvl1pPr>
          </a:lstStyle>
          <a:p>
            <a:r>
              <a:rPr lang="fr-FR" dirty="0"/>
              <a:t>PAGE </a:t>
            </a:r>
            <a:fld id="{18E8ED87-B288-48C4-8818-99E4E7D3E6ED}" type="slidenum">
              <a:rPr lang="fr-FR" smtClean="0"/>
              <a:pPr/>
              <a:t>‹#›</a:t>
            </a:fld>
            <a:endParaRPr lang="fr-FR" dirty="0"/>
          </a:p>
        </p:txBody>
      </p:sp>
    </p:spTree>
    <p:extLst>
      <p:ext uri="{BB962C8B-B14F-4D97-AF65-F5344CB8AC3E}">
        <p14:creationId xmlns:p14="http://schemas.microsoft.com/office/powerpoint/2010/main" val="40779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1665B-C24A-4702-B522-6A4334602E03}"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extLst>
      <p:ext uri="{BB962C8B-B14F-4D97-AF65-F5344CB8AC3E}">
        <p14:creationId xmlns:p14="http://schemas.microsoft.com/office/powerpoint/2010/main" val="2816966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1665B-C24A-4702-B522-6A4334602E03}"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extLst>
      <p:ext uri="{BB962C8B-B14F-4D97-AF65-F5344CB8AC3E}">
        <p14:creationId xmlns:p14="http://schemas.microsoft.com/office/powerpoint/2010/main" val="564111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1665B-C24A-4702-B522-6A4334602E03}"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extLst>
      <p:ext uri="{BB962C8B-B14F-4D97-AF65-F5344CB8AC3E}">
        <p14:creationId xmlns:p14="http://schemas.microsoft.com/office/powerpoint/2010/main" val="832861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1665B-C24A-4702-B522-6A4334602E03}" type="datetimeFigureOut">
              <a:rPr lang="en-US" smtClean="0"/>
              <a:t>6/27/2023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t>‹#›</a:t>
            </a:fld>
            <a:endParaRPr lang="en-US"/>
          </a:p>
        </p:txBody>
      </p:sp>
    </p:spTree>
    <p:extLst>
      <p:ext uri="{BB962C8B-B14F-4D97-AF65-F5344CB8AC3E}">
        <p14:creationId xmlns:p14="http://schemas.microsoft.com/office/powerpoint/2010/main" val="2835210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51665B-C24A-4702-B522-6A4334602E03}" type="datetimeFigureOut">
              <a:rPr lang="en-US" smtClean="0"/>
              <a:t>6/27/2023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t>‹#›</a:t>
            </a:fld>
            <a:endParaRPr lang="en-US"/>
          </a:p>
        </p:txBody>
      </p:sp>
    </p:spTree>
    <p:extLst>
      <p:ext uri="{BB962C8B-B14F-4D97-AF65-F5344CB8AC3E}">
        <p14:creationId xmlns:p14="http://schemas.microsoft.com/office/powerpoint/2010/main" val="2411018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1665B-C24A-4702-B522-6A4334602E03}" type="datetimeFigureOut">
              <a:rPr lang="en-US" smtClean="0"/>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t>‹#›</a:t>
            </a:fld>
            <a:endParaRPr lang="en-US"/>
          </a:p>
        </p:txBody>
      </p:sp>
    </p:spTree>
    <p:extLst>
      <p:ext uri="{BB962C8B-B14F-4D97-AF65-F5344CB8AC3E}">
        <p14:creationId xmlns:p14="http://schemas.microsoft.com/office/powerpoint/2010/main" val="3230244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1665B-C24A-4702-B522-6A4334602E03}"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extLst>
      <p:ext uri="{BB962C8B-B14F-4D97-AF65-F5344CB8AC3E}">
        <p14:creationId xmlns:p14="http://schemas.microsoft.com/office/powerpoint/2010/main" val="904508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1665B-C24A-4702-B522-6A4334602E03}"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extLst>
      <p:ext uri="{BB962C8B-B14F-4D97-AF65-F5344CB8AC3E}">
        <p14:creationId xmlns:p14="http://schemas.microsoft.com/office/powerpoint/2010/main" val="1630423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51665B-C24A-4702-B522-6A4334602E03}" type="datetimeFigureOut">
              <a:rPr lang="en-US" smtClean="0"/>
              <a:t>6/27/2023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889E0-CAB2-4699-909D-B9A88D47ACBE}" type="slidenum">
              <a:rPr lang="en-US" smtClean="0"/>
              <a:t>‹#›</a:t>
            </a:fld>
            <a:endParaRPr lang="en-US"/>
          </a:p>
        </p:txBody>
      </p:sp>
    </p:spTree>
    <p:extLst>
      <p:ext uri="{BB962C8B-B14F-4D97-AF65-F5344CB8AC3E}">
        <p14:creationId xmlns:p14="http://schemas.microsoft.com/office/powerpoint/2010/main" val="84563973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1" y="6561137"/>
            <a:ext cx="179388" cy="288131"/>
          </a:xfrm>
          <a:prstGeom prst="rect">
            <a:avLst/>
          </a:prstGeom>
        </p:spPr>
        <p:txBody>
          <a:bodyPr vert="horz" lIns="0" tIns="0" rIns="0" bIns="0" rtlCol="0" anchor="b" anchorCtr="0">
            <a:noAutofit/>
          </a:bodyPr>
          <a:lstStyle/>
          <a:p>
            <a:r>
              <a:rPr lang="fr-FR" noProof="0" dirty="0"/>
              <a:t>Titre</a:t>
            </a:r>
          </a:p>
        </p:txBody>
      </p:sp>
      <p:sp>
        <p:nvSpPr>
          <p:cNvPr id="6" name="Espace réservé du numéro de diapositive 5"/>
          <p:cNvSpPr>
            <a:spLocks noGrp="1"/>
          </p:cNvSpPr>
          <p:nvPr>
            <p:ph type="sldNum" sz="quarter" idx="4"/>
          </p:nvPr>
        </p:nvSpPr>
        <p:spPr bwMode="gray">
          <a:xfrm>
            <a:off x="-793" y="6561138"/>
            <a:ext cx="180181" cy="296863"/>
          </a:xfrm>
          <a:prstGeom prst="rect">
            <a:avLst/>
          </a:prstGeom>
        </p:spPr>
        <p:txBody>
          <a:bodyPr vert="horz" lIns="0" tIns="0" rIns="0" bIns="0" rtlCol="0" anchor="t" anchorCtr="0">
            <a:noAutofit/>
          </a:bodyPr>
          <a:lstStyle>
            <a:lvl1pPr algn="l">
              <a:defRPr sz="100">
                <a:solidFill>
                  <a:schemeClr val="bg1">
                    <a:alpha val="0"/>
                  </a:schemeClr>
                </a:solidFill>
              </a:defRPr>
            </a:lvl1pPr>
          </a:lstStyle>
          <a:p>
            <a:fld id="{733122C9-A0B9-462F-8757-0847AD287B63}" type="slidenum">
              <a:rPr lang="fr-FR" smtClean="0"/>
              <a:pPr/>
              <a:t>‹#›</a:t>
            </a:fld>
            <a:endParaRPr lang="fr-FR" dirty="0"/>
          </a:p>
        </p:txBody>
      </p:sp>
      <p:sp>
        <p:nvSpPr>
          <p:cNvPr id="12" name="Espace réservé du texte 11"/>
          <p:cNvSpPr>
            <a:spLocks noGrp="1"/>
          </p:cNvSpPr>
          <p:nvPr>
            <p:ph type="body" idx="1"/>
          </p:nvPr>
        </p:nvSpPr>
        <p:spPr bwMode="gray">
          <a:xfrm>
            <a:off x="539750" y="720000"/>
            <a:ext cx="8064500" cy="2880000"/>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p:txBody>
      </p:sp>
      <p:pic>
        <p:nvPicPr>
          <p:cNvPr id="5" name="Imag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95536" y="6009785"/>
            <a:ext cx="1217536" cy="667210"/>
          </a:xfrm>
          <a:prstGeom prst="rect">
            <a:avLst/>
          </a:prstGeom>
        </p:spPr>
      </p:pic>
      <p:sp>
        <p:nvSpPr>
          <p:cNvPr id="10" name="Rectangle 9"/>
          <p:cNvSpPr/>
          <p:nvPr/>
        </p:nvSpPr>
        <p:spPr bwMode="gray">
          <a:xfrm>
            <a:off x="6134906" y="6342131"/>
            <a:ext cx="1173398" cy="1538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lnSpc>
                <a:spcPct val="100000"/>
              </a:lnSpc>
            </a:pPr>
            <a:r>
              <a:rPr lang="fr-FR" sz="1000" dirty="0">
                <a:solidFill>
                  <a:schemeClr val="bg1"/>
                </a:solidFill>
              </a:rPr>
              <a:t>DIFFUSION LIMITÉE</a:t>
            </a:r>
          </a:p>
        </p:txBody>
      </p:sp>
      <p:pic>
        <p:nvPicPr>
          <p:cNvPr id="11" name="Image 10"/>
          <p:cNvPicPr>
            <a:picLocks noChangeAspect="1"/>
          </p:cNvPicPr>
          <p:nvPr/>
        </p:nvPicPr>
        <p:blipFill rotWithShape="1">
          <a:blip r:embed="rId8" cstate="email">
            <a:extLst>
              <a:ext uri="{28A0092B-C50C-407E-A947-70E740481C1C}">
                <a14:useLocalDpi xmlns:a14="http://schemas.microsoft.com/office/drawing/2010/main" val="0"/>
              </a:ext>
            </a:extLst>
          </a:blip>
          <a:srcRect b="33008"/>
          <a:stretch/>
        </p:blipFill>
        <p:spPr>
          <a:xfrm>
            <a:off x="7322031" y="6022819"/>
            <a:ext cx="706353" cy="473199"/>
          </a:xfrm>
          <a:prstGeom prst="rect">
            <a:avLst/>
          </a:prstGeom>
        </p:spPr>
      </p:pic>
      <p:pic>
        <p:nvPicPr>
          <p:cNvPr id="13" name="Image 1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100392" y="6217542"/>
            <a:ext cx="525715" cy="278477"/>
          </a:xfrm>
          <a:prstGeom prst="rect">
            <a:avLst/>
          </a:prstGeom>
        </p:spPr>
      </p:pic>
    </p:spTree>
    <p:extLst>
      <p:ext uri="{BB962C8B-B14F-4D97-AF65-F5344CB8AC3E}">
        <p14:creationId xmlns:p14="http://schemas.microsoft.com/office/powerpoint/2010/main" val="305791788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hf hdr="0" dt="0"/>
  <p:txStyles>
    <p:titleStyle>
      <a:lvl1pPr algn="l" defTabSz="914400" rtl="0" eaLnBrk="1" latinLnBrk="0" hangingPunct="1">
        <a:lnSpc>
          <a:spcPct val="90000"/>
        </a:lnSpc>
        <a:spcBef>
          <a:spcPct val="0"/>
        </a:spcBef>
        <a:buNone/>
        <a:defRPr sz="100" b="0" kern="1200" cap="all" baseline="0">
          <a:solidFill>
            <a:schemeClr val="bg1">
              <a:alpha val="0"/>
            </a:schemeClr>
          </a:solidFill>
          <a:latin typeface="+mj-lt"/>
          <a:ea typeface="+mj-ea"/>
          <a:cs typeface="+mj-cs"/>
        </a:defRPr>
      </a:lvl1pPr>
    </p:titleStyle>
    <p:bodyStyle>
      <a:lvl1pPr marL="0" indent="0" algn="l" defTabSz="914400" rtl="0" eaLnBrk="1" latinLnBrk="0" hangingPunct="1">
        <a:lnSpc>
          <a:spcPct val="90000"/>
        </a:lnSpc>
        <a:spcBef>
          <a:spcPts val="0"/>
        </a:spcBef>
        <a:spcAft>
          <a:spcPts val="0"/>
        </a:spcAft>
        <a:buFont typeface="Arial" pitchFamily="34" charset="0"/>
        <a:buNone/>
        <a:defRPr sz="4500" b="0" kern="1200" cap="all" baseline="0">
          <a:solidFill>
            <a:schemeClr val="tx1"/>
          </a:solidFill>
          <a:latin typeface="+mj-lt"/>
          <a:ea typeface="+mn-ea"/>
          <a:cs typeface="+mn-cs"/>
        </a:defRPr>
      </a:lvl1pPr>
      <a:lvl2pPr marL="0" indent="0" algn="l" defTabSz="914400" rtl="0" eaLnBrk="1" latinLnBrk="0" hangingPunct="1">
        <a:lnSpc>
          <a:spcPct val="90000"/>
        </a:lnSpc>
        <a:spcBef>
          <a:spcPts val="500"/>
        </a:spcBef>
        <a:buFont typeface="Arial" pitchFamily="34" charset="0"/>
        <a:buNone/>
        <a:defRPr sz="3000" kern="1200" cap="all" baseline="0">
          <a:solidFill>
            <a:schemeClr val="tx1"/>
          </a:solidFill>
          <a:latin typeface="+mn-lt"/>
          <a:ea typeface="+mn-ea"/>
          <a:cs typeface="+mn-cs"/>
        </a:defRPr>
      </a:lvl2pPr>
      <a:lvl3pPr marL="144000" indent="-144000" algn="l" defTabSz="914400" rtl="0" eaLnBrk="1" latinLnBrk="0" hangingPunct="1">
        <a:lnSpc>
          <a:spcPct val="100000"/>
        </a:lnSpc>
        <a:spcBef>
          <a:spcPts val="0"/>
        </a:spcBef>
        <a:spcAft>
          <a:spcPts val="500"/>
        </a:spcAft>
        <a:buClr>
          <a:schemeClr val="accent1"/>
        </a:buClr>
        <a:buSzPct val="100000"/>
        <a:buFont typeface="Arial" pitchFamily="34" charset="0"/>
        <a:buChar char="+"/>
        <a:defRPr sz="1300" kern="1200">
          <a:solidFill>
            <a:schemeClr val="accent1"/>
          </a:solidFill>
          <a:latin typeface="+mn-lt"/>
          <a:ea typeface="+mn-ea"/>
          <a:cs typeface="+mn-cs"/>
        </a:defRPr>
      </a:lvl3pPr>
      <a:lvl4pPr marL="216000" indent="-72000" algn="l" defTabSz="914400" rtl="0" eaLnBrk="1" latinLnBrk="0" hangingPunct="1">
        <a:lnSpc>
          <a:spcPct val="100000"/>
        </a:lnSpc>
        <a:spcBef>
          <a:spcPts val="0"/>
        </a:spcBef>
        <a:buClr>
          <a:schemeClr val="accent1"/>
        </a:buClr>
        <a:buSzPct val="75000"/>
        <a:buFont typeface="Arial" pitchFamily="34" charset="0"/>
        <a:buChar char="•"/>
        <a:defRPr sz="1200" kern="1200">
          <a:solidFill>
            <a:schemeClr val="accent1"/>
          </a:solidFill>
          <a:latin typeface="+mn-lt"/>
          <a:ea typeface="+mn-ea"/>
          <a:cs typeface="+mn-cs"/>
        </a:defRPr>
      </a:lvl4pPr>
      <a:lvl5pPr marL="216000" indent="0" algn="l" defTabSz="914400" rtl="0" eaLnBrk="1" latinLnBrk="0" hangingPunct="1">
        <a:lnSpc>
          <a:spcPct val="100000"/>
        </a:lnSpc>
        <a:spcBef>
          <a:spcPts val="0"/>
        </a:spcBef>
        <a:buSzPct val="100000"/>
        <a:buFont typeface="Arial" pitchFamily="34" charset="0"/>
        <a:buNone/>
        <a:defRPr sz="12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597056"/>
            <a:ext cx="3526593" cy="5529107"/>
          </a:xfrm>
        </p:spPr>
        <p:txBody>
          <a:bodyPr>
            <a:normAutofit/>
          </a:bodyPr>
          <a:lstStyle/>
          <a:p>
            <a:pPr marL="0" indent="0">
              <a:buNone/>
            </a:pPr>
            <a:r>
              <a:rPr lang="en-US" sz="2000" dirty="0"/>
              <a:t>Lifetime of Change</a:t>
            </a:r>
          </a:p>
          <a:p>
            <a:pPr marL="0" indent="0">
              <a:buNone/>
            </a:pPr>
            <a:r>
              <a:rPr lang="en-US" sz="2400" b="1" dirty="0"/>
              <a:t>A </a:t>
            </a:r>
            <a:r>
              <a:rPr lang="en-US" sz="2400" b="1" dirty="0" err="1"/>
              <a:t>railwayman’s</a:t>
            </a:r>
            <a:r>
              <a:rPr lang="en-US" sz="2400" b="1" dirty="0"/>
              <a:t> journey through UK rail </a:t>
            </a:r>
            <a:r>
              <a:rPr lang="en-US" sz="2400" b="1" dirty="0" err="1"/>
              <a:t>privatisation</a:t>
            </a:r>
            <a:r>
              <a:rPr lang="en-US" sz="2400" b="1" dirty="0"/>
              <a:t>. </a:t>
            </a:r>
          </a:p>
          <a:p>
            <a:pPr marL="0" indent="0">
              <a:buNone/>
            </a:pPr>
            <a:r>
              <a:rPr lang="en-US" sz="2000" dirty="0"/>
              <a:t>Chris Gibb</a:t>
            </a:r>
          </a:p>
          <a:p>
            <a:pPr marL="0" indent="0">
              <a:buNone/>
            </a:pPr>
            <a:r>
              <a:rPr lang="en-US" sz="1200" dirty="0"/>
              <a:t>Speaking in a personal capacity</a:t>
            </a:r>
          </a:p>
          <a:p>
            <a:pPr marL="0" indent="0">
              <a:buNone/>
            </a:pPr>
            <a:endParaRPr lang="en-US" sz="1200" dirty="0"/>
          </a:p>
          <a:p>
            <a:pPr marL="0" indent="0">
              <a:buNone/>
            </a:pPr>
            <a:r>
              <a:rPr lang="en-US" sz="1200" u="sng" dirty="0"/>
              <a:t>Currently: </a:t>
            </a:r>
          </a:p>
          <a:p>
            <a:pPr marL="0" indent="0">
              <a:buNone/>
            </a:pPr>
            <a:r>
              <a:rPr lang="en-US" sz="1200" dirty="0"/>
              <a:t>Non-Executive Director, Department for Transport Operator of Last Resort Holdings Ltd.</a:t>
            </a:r>
          </a:p>
          <a:p>
            <a:pPr marL="0" indent="0">
              <a:buNone/>
            </a:pPr>
            <a:endParaRPr lang="en-US" sz="1200" dirty="0"/>
          </a:p>
          <a:p>
            <a:pPr marL="0" indent="0">
              <a:buNone/>
            </a:pPr>
            <a:r>
              <a:rPr lang="en-US" sz="1200" u="sng" dirty="0"/>
              <a:t>Recently:</a:t>
            </a:r>
            <a:r>
              <a:rPr lang="en-US" sz="1200" dirty="0"/>
              <a:t> </a:t>
            </a:r>
          </a:p>
          <a:p>
            <a:pPr marL="0" indent="0">
              <a:buNone/>
            </a:pPr>
            <a:r>
              <a:rPr lang="en-US" sz="1200" dirty="0"/>
              <a:t>Chief Executive, Scottish Rail Holdings and Chairman of ScotRail</a:t>
            </a:r>
          </a:p>
          <a:p>
            <a:pPr marL="0" indent="0">
              <a:buNone/>
            </a:pPr>
            <a:r>
              <a:rPr lang="en-US" sz="1200" dirty="0"/>
              <a:t>Advisor, Transport for Wales</a:t>
            </a:r>
          </a:p>
          <a:p>
            <a:pPr marL="0" indent="0">
              <a:buNone/>
            </a:pPr>
            <a:r>
              <a:rPr lang="en-US" sz="1200" dirty="0"/>
              <a:t>Advisor, HS2</a:t>
            </a:r>
          </a:p>
          <a:p>
            <a:pPr marL="0" indent="0">
              <a:buNone/>
            </a:pPr>
            <a:r>
              <a:rPr lang="en-US" sz="1200" dirty="0"/>
              <a:t>Non-executive Director, Network Rail</a:t>
            </a:r>
          </a:p>
          <a:p>
            <a:pPr marL="0" indent="0">
              <a:buNone/>
            </a:pPr>
            <a:r>
              <a:rPr lang="en-US" sz="1200" dirty="0"/>
              <a:t>Advisor, Texas Central Railway</a:t>
            </a:r>
          </a:p>
          <a:p>
            <a:pPr marL="0" indent="0">
              <a:buNone/>
            </a:pPr>
            <a:r>
              <a:rPr lang="en-US" sz="1200" dirty="0"/>
              <a:t>Chief Operating Officer, Virgin Trains</a:t>
            </a:r>
          </a:p>
          <a:p>
            <a:pPr marL="0" indent="0">
              <a:buNone/>
            </a:pPr>
            <a:endParaRPr lang="en-US" sz="1200" dirty="0"/>
          </a:p>
          <a:p>
            <a:pPr marL="0" indent="0">
              <a:buNone/>
            </a:pPr>
            <a:r>
              <a:rPr lang="en-US" sz="1200" dirty="0"/>
              <a:t>23</a:t>
            </a:r>
            <a:r>
              <a:rPr lang="en-US" sz="1200" baseline="30000" dirty="0"/>
              <a:t>rd</a:t>
            </a:r>
            <a:r>
              <a:rPr lang="en-US" sz="1200" dirty="0"/>
              <a:t> June, 2023</a:t>
            </a:r>
          </a:p>
          <a:p>
            <a:pPr marL="0" indent="0">
              <a:buNone/>
            </a:pPr>
            <a:endParaRPr lang="en-US" dirty="0"/>
          </a:p>
        </p:txBody>
      </p:sp>
      <p:pic>
        <p:nvPicPr>
          <p:cNvPr id="6" name="Picture 5" descr="IMG_353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3346200" y="1069564"/>
            <a:ext cx="6359409" cy="4769557"/>
          </a:xfrm>
          <a:prstGeom prst="rect">
            <a:avLst/>
          </a:prstGeom>
        </p:spPr>
      </p:pic>
      <p:sp>
        <p:nvSpPr>
          <p:cNvPr id="9" name="Espace réservé du numéro de diapositive 10">
            <a:extLst>
              <a:ext uri="{FF2B5EF4-FFF2-40B4-BE49-F238E27FC236}">
                <a16:creationId xmlns:a16="http://schemas.microsoft.com/office/drawing/2014/main" id="{28E5BAA3-E45C-4AE5-8753-0E77107DBEEC}"/>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1</a:t>
            </a:fld>
            <a:endParaRPr lang="fr-FR" dirty="0">
              <a:solidFill>
                <a:srgbClr val="3C3732"/>
              </a:solidFill>
              <a:latin typeface="Avenir LT Std 45 Book"/>
            </a:endParaRPr>
          </a:p>
        </p:txBody>
      </p:sp>
    </p:spTree>
    <p:extLst>
      <p:ext uri="{BB962C8B-B14F-4D97-AF65-F5344CB8AC3E}">
        <p14:creationId xmlns:p14="http://schemas.microsoft.com/office/powerpoint/2010/main" val="1944707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623200"/>
            <a:ext cx="8229600" cy="6042114"/>
          </a:xfrm>
        </p:spPr>
        <p:txBody>
          <a:bodyPr>
            <a:normAutofit/>
          </a:bodyPr>
          <a:lstStyle/>
          <a:p>
            <a:pPr marL="0" indent="0">
              <a:buNone/>
            </a:pPr>
            <a:r>
              <a:rPr lang="en-US" sz="2800" dirty="0"/>
              <a:t>Some people retired. </a:t>
            </a:r>
          </a:p>
          <a:p>
            <a:pPr marL="0" indent="0">
              <a:buNone/>
            </a:pPr>
            <a:r>
              <a:rPr lang="en-US" sz="2800" dirty="0"/>
              <a:t>Some people moved </a:t>
            </a:r>
          </a:p>
          <a:p>
            <a:pPr marL="0" indent="0">
              <a:buNone/>
            </a:pPr>
            <a:r>
              <a:rPr lang="en-US" sz="2800" dirty="0"/>
              <a:t>jobs to try to avoid it.</a:t>
            </a:r>
          </a:p>
          <a:p>
            <a:pPr marL="0" indent="0">
              <a:buNone/>
            </a:pPr>
            <a:r>
              <a:rPr lang="en-US" sz="2800" dirty="0"/>
              <a:t>Others took new </a:t>
            </a:r>
          </a:p>
          <a:p>
            <a:pPr marL="0" indent="0">
              <a:buNone/>
            </a:pPr>
            <a:r>
              <a:rPr lang="en-US" sz="2800" dirty="0"/>
              <a:t>opportunities:</a:t>
            </a:r>
          </a:p>
          <a:p>
            <a:pPr marL="0" indent="0">
              <a:buNone/>
            </a:pPr>
            <a:r>
              <a:rPr lang="en-US" sz="2800" dirty="0"/>
              <a:t>Operations </a:t>
            </a:r>
          </a:p>
          <a:p>
            <a:pPr marL="0" indent="0">
              <a:buNone/>
            </a:pPr>
            <a:r>
              <a:rPr lang="en-US" sz="2800" dirty="0"/>
              <a:t>Director in 1996, then </a:t>
            </a:r>
          </a:p>
          <a:p>
            <a:pPr marL="0" indent="0">
              <a:buNone/>
            </a:pPr>
            <a:r>
              <a:rPr lang="en-US" sz="2800" dirty="0"/>
              <a:t>MD at age 35, in 1998.</a:t>
            </a:r>
          </a:p>
          <a:p>
            <a:pPr marL="0" indent="0">
              <a:buNone/>
            </a:pPr>
            <a:r>
              <a:rPr lang="en-US" sz="2800" dirty="0"/>
              <a:t>To our surprise the </a:t>
            </a:r>
          </a:p>
          <a:p>
            <a:pPr marL="0" indent="0">
              <a:buNone/>
            </a:pPr>
            <a:r>
              <a:rPr lang="en-US" sz="2800" dirty="0"/>
              <a:t>private sector </a:t>
            </a:r>
          </a:p>
          <a:p>
            <a:pPr marL="0" indent="0">
              <a:buNone/>
            </a:pPr>
            <a:r>
              <a:rPr lang="en-US" sz="2800" dirty="0"/>
              <a:t>needed us !  </a:t>
            </a:r>
          </a:p>
        </p:txBody>
      </p:sp>
      <p:pic>
        <p:nvPicPr>
          <p:cNvPr id="8" name="Picture 7" descr="IMG_344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0298" y="623201"/>
            <a:ext cx="4276879" cy="5927326"/>
          </a:xfrm>
          <a:prstGeom prst="rect">
            <a:avLst/>
          </a:prstGeom>
        </p:spPr>
      </p:pic>
      <p:sp>
        <p:nvSpPr>
          <p:cNvPr id="5" name="Espace réservé du numéro de diapositive 10">
            <a:extLst>
              <a:ext uri="{FF2B5EF4-FFF2-40B4-BE49-F238E27FC236}">
                <a16:creationId xmlns:a16="http://schemas.microsoft.com/office/drawing/2014/main" id="{46D5110B-C7BA-4DDC-8E75-009F967A9CAB}"/>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10</a:t>
            </a:fld>
            <a:endParaRPr lang="fr-FR" dirty="0">
              <a:solidFill>
                <a:srgbClr val="3C3732"/>
              </a:solidFill>
              <a:latin typeface="Avenir LT Std 45 Book"/>
            </a:endParaRPr>
          </a:p>
        </p:txBody>
      </p:sp>
    </p:spTree>
    <p:extLst>
      <p:ext uri="{BB962C8B-B14F-4D97-AF65-F5344CB8AC3E}">
        <p14:creationId xmlns:p14="http://schemas.microsoft.com/office/powerpoint/2010/main" val="834118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3606" y="4559336"/>
            <a:ext cx="7722802" cy="2116833"/>
          </a:xfrm>
        </p:spPr>
        <p:txBody>
          <a:bodyPr>
            <a:normAutofit lnSpcReduction="10000"/>
          </a:bodyPr>
          <a:lstStyle/>
          <a:p>
            <a:pPr marL="0" indent="0">
              <a:buNone/>
            </a:pPr>
            <a:r>
              <a:rPr lang="en-US" sz="2000" dirty="0"/>
              <a:t>The accountability and devolution of responsibility quickly grew. We grasped every opportunity and nobody from above stopped us. For example for the first time we had complete freedom to apply any train livery we considered would benefit the business. </a:t>
            </a:r>
          </a:p>
          <a:p>
            <a:pPr marL="0" indent="0">
              <a:buNone/>
            </a:pPr>
            <a:r>
              <a:rPr lang="en-US" sz="2000" dirty="0"/>
              <a:t>A train operating company is small enough for the MD to be known to most staff, to discuss ideas, solutions, passenger opinions and opportunities. </a:t>
            </a:r>
          </a:p>
        </p:txBody>
      </p:sp>
      <p:pic>
        <p:nvPicPr>
          <p:cNvPr id="4" name="Picture 3" descr="IMG_351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2393748" y="-1323325"/>
            <a:ext cx="4042518" cy="7722801"/>
          </a:xfrm>
          <a:prstGeom prst="rect">
            <a:avLst/>
          </a:prstGeom>
        </p:spPr>
      </p:pic>
      <p:sp>
        <p:nvSpPr>
          <p:cNvPr id="5" name="Espace réservé du numéro de diapositive 10">
            <a:extLst>
              <a:ext uri="{FF2B5EF4-FFF2-40B4-BE49-F238E27FC236}">
                <a16:creationId xmlns:a16="http://schemas.microsoft.com/office/drawing/2014/main" id="{EDD8288A-708A-4E8F-9DD0-914E049B6BAF}"/>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11</a:t>
            </a:fld>
            <a:endParaRPr lang="fr-FR" dirty="0">
              <a:solidFill>
                <a:srgbClr val="3C3732"/>
              </a:solidFill>
              <a:latin typeface="Avenir LT Std 45 Book"/>
            </a:endParaRPr>
          </a:p>
        </p:txBody>
      </p:sp>
    </p:spTree>
    <p:extLst>
      <p:ext uri="{BB962C8B-B14F-4D97-AF65-F5344CB8AC3E}">
        <p14:creationId xmlns:p14="http://schemas.microsoft.com/office/powerpoint/2010/main" val="1810791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210" y="228600"/>
            <a:ext cx="4525255" cy="6480135"/>
          </a:xfrm>
        </p:spPr>
        <p:txBody>
          <a:bodyPr>
            <a:normAutofit/>
          </a:bodyPr>
          <a:lstStyle/>
          <a:p>
            <a:pPr marL="0" indent="0">
              <a:buNone/>
            </a:pPr>
            <a:r>
              <a:rPr lang="en-US" sz="1600" dirty="0"/>
              <a:t>The UK has changed, with government devolution to Wales and Scotland. The creation of the Welsh Parliament led to creation of the Wales &amp; Borders train operator in 2001: better able to respond to the new Welsh government’s priorities. </a:t>
            </a:r>
          </a:p>
          <a:p>
            <a:pPr marL="0" indent="0">
              <a:buNone/>
            </a:pPr>
            <a:endParaRPr lang="en-US" sz="1600" dirty="0"/>
          </a:p>
          <a:p>
            <a:pPr marL="0" indent="0">
              <a:buNone/>
            </a:pPr>
            <a:r>
              <a:rPr lang="en-US" sz="1600" dirty="0"/>
              <a:t>In 2020 Transport for Wales took ownership of the South Wales “Valley Lines” from Network Rail, and this infrastructure (172km) is now maintained and operated by private company </a:t>
            </a:r>
            <a:r>
              <a:rPr lang="en-US" sz="1600" dirty="0" err="1"/>
              <a:t>Amey</a:t>
            </a:r>
            <a:r>
              <a:rPr lang="en-US" sz="1600" dirty="0"/>
              <a:t> on their behalf. In 2021 Transport for Wales took over operation of the trains from Keolis/</a:t>
            </a:r>
            <a:r>
              <a:rPr lang="en-US" sz="1600" dirty="0" err="1"/>
              <a:t>Amey</a:t>
            </a:r>
            <a:r>
              <a:rPr lang="en-US" sz="1600" dirty="0"/>
              <a:t> and now owns the operator “Transport for Wales Rail”. </a:t>
            </a:r>
          </a:p>
          <a:p>
            <a:pPr marL="0" indent="0">
              <a:buNone/>
            </a:pPr>
            <a:endParaRPr lang="en-US" sz="1600" dirty="0"/>
          </a:p>
          <a:p>
            <a:pPr marL="0" indent="0">
              <a:buNone/>
            </a:pPr>
            <a:r>
              <a:rPr lang="en-US" sz="1600" dirty="0"/>
              <a:t>The Valley Lines is currently seeing a £738m transformation into the South Wales Metro network, with Stadler tram – trains (battery, catenary and diesel generator units) operation using “discontinuous” electrification. This is a high priority scheme for Wales to drive economic regeneration for 1.5m people living in the former mining valleys of South Wales. </a:t>
            </a:r>
          </a:p>
          <a:p>
            <a:pPr marL="0" indent="0">
              <a:buNone/>
            </a:pPr>
            <a:r>
              <a:rPr lang="en-US" sz="1600" dirty="0"/>
              <a:t>A £136m contribution to this scheme is coming from the EU’s European Regional Development Fund. </a:t>
            </a:r>
          </a:p>
          <a:p>
            <a:pPr marL="0" indent="0">
              <a:buNone/>
            </a:pPr>
            <a:endParaRPr lang="en-US" sz="1600" dirty="0"/>
          </a:p>
        </p:txBody>
      </p:sp>
      <p:pic>
        <p:nvPicPr>
          <p:cNvPr id="4" name="Picture 3" descr="IMG_347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3649907" y="1305546"/>
            <a:ext cx="6648893" cy="4157477"/>
          </a:xfrm>
          <a:prstGeom prst="rect">
            <a:avLst/>
          </a:prstGeom>
        </p:spPr>
      </p:pic>
      <p:sp>
        <p:nvSpPr>
          <p:cNvPr id="5" name="Espace réservé du numéro de diapositive 10">
            <a:extLst>
              <a:ext uri="{FF2B5EF4-FFF2-40B4-BE49-F238E27FC236}">
                <a16:creationId xmlns:a16="http://schemas.microsoft.com/office/drawing/2014/main" id="{2439CD2A-CE18-448C-8C13-1DB88E25E040}"/>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12</a:t>
            </a:fld>
            <a:endParaRPr lang="fr-FR" dirty="0">
              <a:solidFill>
                <a:srgbClr val="3C3732"/>
              </a:solidFill>
              <a:latin typeface="Avenir LT Std 45 Book"/>
            </a:endParaRPr>
          </a:p>
        </p:txBody>
      </p:sp>
    </p:spTree>
    <p:extLst>
      <p:ext uri="{BB962C8B-B14F-4D97-AF65-F5344CB8AC3E}">
        <p14:creationId xmlns:p14="http://schemas.microsoft.com/office/powerpoint/2010/main" val="210331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880.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633914" y="467900"/>
            <a:ext cx="3864628" cy="4853707"/>
          </a:xfrm>
        </p:spPr>
      </p:pic>
      <p:pic>
        <p:nvPicPr>
          <p:cNvPr id="4" name="Picture 3" descr="IMG_000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209" y="467900"/>
            <a:ext cx="4052887" cy="4834867"/>
          </a:xfrm>
          <a:prstGeom prst="rect">
            <a:avLst/>
          </a:prstGeom>
        </p:spPr>
      </p:pic>
      <p:sp>
        <p:nvSpPr>
          <p:cNvPr id="7" name="TextBox 6"/>
          <p:cNvSpPr txBox="1"/>
          <p:nvPr/>
        </p:nvSpPr>
        <p:spPr>
          <a:xfrm flipH="1">
            <a:off x="322728" y="5411097"/>
            <a:ext cx="8364069" cy="1015663"/>
          </a:xfrm>
          <a:prstGeom prst="rect">
            <a:avLst/>
          </a:prstGeom>
          <a:noFill/>
        </p:spPr>
        <p:txBody>
          <a:bodyPr wrap="square" rtlCol="0">
            <a:spAutoFit/>
          </a:bodyPr>
          <a:lstStyle/>
          <a:p>
            <a:r>
              <a:rPr lang="en-US" sz="2000" dirty="0"/>
              <a:t>All change in 2003: my former ScotRail boss, Chris Green, asked me to join Virgin Trains as MD, Virgin Cross Country, to lead a recovery from “Operation Princess”. Sir Richard Branson was in charge. </a:t>
            </a:r>
          </a:p>
        </p:txBody>
      </p:sp>
      <p:sp>
        <p:nvSpPr>
          <p:cNvPr id="8" name="Espace réservé du numéro de diapositive 10">
            <a:extLst>
              <a:ext uri="{FF2B5EF4-FFF2-40B4-BE49-F238E27FC236}">
                <a16:creationId xmlns:a16="http://schemas.microsoft.com/office/drawing/2014/main" id="{F995BA8E-F610-426A-A2DA-8EC7A94015AB}"/>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13</a:t>
            </a:fld>
            <a:endParaRPr lang="fr-FR" dirty="0">
              <a:solidFill>
                <a:srgbClr val="3C3732"/>
              </a:solidFill>
              <a:latin typeface="Avenir LT Std 45 Book"/>
            </a:endParaRPr>
          </a:p>
        </p:txBody>
      </p:sp>
    </p:spTree>
    <p:extLst>
      <p:ext uri="{BB962C8B-B14F-4D97-AF65-F5344CB8AC3E}">
        <p14:creationId xmlns:p14="http://schemas.microsoft.com/office/powerpoint/2010/main" val="324631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1.jpg"/>
          <p:cNvPicPr>
            <a:picLocks noChangeAspect="1"/>
          </p:cNvPicPr>
          <p:nvPr/>
        </p:nvPicPr>
        <p:blipFill>
          <a:blip r:embed="rId2" cstate="email">
            <a:extLst>
              <a:ext uri="{28A0092B-C50C-407E-A947-70E740481C1C}">
                <a14:useLocalDpi xmlns:a14="http://schemas.microsoft.com/office/drawing/2010/main"/>
              </a:ext>
            </a:extLst>
          </a:blip>
          <a:srcRect l="-128973" r="-128973"/>
          <a:stretch>
            <a:fillRect/>
          </a:stretch>
        </p:blipFill>
        <p:spPr>
          <a:xfrm>
            <a:off x="32211" y="571500"/>
            <a:ext cx="13792200" cy="6286500"/>
          </a:xfrm>
          <a:prstGeom prst="rect">
            <a:avLst/>
          </a:prstGeom>
        </p:spPr>
      </p:pic>
      <p:sp>
        <p:nvSpPr>
          <p:cNvPr id="5" name="TextBox 4"/>
          <p:cNvSpPr txBox="1"/>
          <p:nvPr/>
        </p:nvSpPr>
        <p:spPr>
          <a:xfrm>
            <a:off x="628650" y="274638"/>
            <a:ext cx="4525256" cy="6001642"/>
          </a:xfrm>
          <a:prstGeom prst="rect">
            <a:avLst/>
          </a:prstGeom>
          <a:noFill/>
        </p:spPr>
        <p:txBody>
          <a:bodyPr wrap="square" rtlCol="0">
            <a:spAutoFit/>
          </a:bodyPr>
          <a:lstStyle/>
          <a:p>
            <a:r>
              <a:rPr lang="en-US" sz="3200" dirty="0"/>
              <a:t>This was a much bigger job ! The network covered most of the UK. </a:t>
            </a:r>
          </a:p>
          <a:p>
            <a:r>
              <a:rPr lang="en-US" sz="3200" dirty="0"/>
              <a:t>The company had two franchises: West Coast and Cross Country. A completely new fleet of Bombardier Voyager trains was introduced, which Bombardier maintain, and our staff numbers doubled !</a:t>
            </a:r>
          </a:p>
        </p:txBody>
      </p:sp>
      <p:sp>
        <p:nvSpPr>
          <p:cNvPr id="6" name="Espace réservé du numéro de diapositive 10">
            <a:extLst>
              <a:ext uri="{FF2B5EF4-FFF2-40B4-BE49-F238E27FC236}">
                <a16:creationId xmlns:a16="http://schemas.microsoft.com/office/drawing/2014/main" id="{9F4DFDBF-178A-4AF4-AA3D-6FD7D0763C24}"/>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14</a:t>
            </a:fld>
            <a:endParaRPr lang="fr-FR" dirty="0">
              <a:solidFill>
                <a:srgbClr val="3C3732"/>
              </a:solidFill>
              <a:latin typeface="Avenir LT Std 45 Book"/>
            </a:endParaRPr>
          </a:p>
        </p:txBody>
      </p:sp>
    </p:spTree>
    <p:extLst>
      <p:ext uri="{BB962C8B-B14F-4D97-AF65-F5344CB8AC3E}">
        <p14:creationId xmlns:p14="http://schemas.microsoft.com/office/powerpoint/2010/main" val="1613914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505" y="580092"/>
            <a:ext cx="3407186" cy="5695590"/>
          </a:xfrm>
        </p:spPr>
        <p:txBody>
          <a:bodyPr>
            <a:normAutofit/>
          </a:bodyPr>
          <a:lstStyle/>
          <a:p>
            <a:pPr marL="0" indent="0">
              <a:buNone/>
            </a:pPr>
            <a:r>
              <a:rPr lang="en-US" sz="2400" dirty="0"/>
              <a:t>High expectations !</a:t>
            </a:r>
          </a:p>
          <a:p>
            <a:pPr marL="0" indent="0">
              <a:buNone/>
            </a:pPr>
            <a:r>
              <a:rPr lang="en-US" sz="2400" dirty="0"/>
              <a:t>Passenger numbers doubled</a:t>
            </a:r>
            <a:r>
              <a:rPr lang="en-US" sz="2400" dirty="0">
                <a:solidFill>
                  <a:srgbClr val="0070C0"/>
                </a:solidFill>
              </a:rPr>
              <a:t> </a:t>
            </a:r>
            <a:r>
              <a:rPr lang="en-US" sz="2400" dirty="0"/>
              <a:t>between 2003 and 2007, and the new trains performed well but were soon full ! There was a complete change in customer service led by many more female employees. The Virgin culture was that every member of staff was encouraged to engage, challenge and contribute.</a:t>
            </a:r>
          </a:p>
        </p:txBody>
      </p:sp>
      <p:pic>
        <p:nvPicPr>
          <p:cNvPr id="4" name="Picture 3" descr="IMG_345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3766692" y="580093"/>
            <a:ext cx="4535345" cy="5695589"/>
          </a:xfrm>
          <a:prstGeom prst="rect">
            <a:avLst/>
          </a:prstGeom>
        </p:spPr>
      </p:pic>
      <p:sp>
        <p:nvSpPr>
          <p:cNvPr id="5" name="Espace réservé du numéro de diapositive 10">
            <a:extLst>
              <a:ext uri="{FF2B5EF4-FFF2-40B4-BE49-F238E27FC236}">
                <a16:creationId xmlns:a16="http://schemas.microsoft.com/office/drawing/2014/main" id="{79227CBB-DF14-4CD2-B45E-DBCE80CD395D}"/>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15</a:t>
            </a:fld>
            <a:endParaRPr lang="fr-FR" dirty="0">
              <a:solidFill>
                <a:srgbClr val="3C3732"/>
              </a:solidFill>
              <a:latin typeface="Avenir LT Std 45 Book"/>
            </a:endParaRPr>
          </a:p>
        </p:txBody>
      </p:sp>
    </p:spTree>
    <p:extLst>
      <p:ext uri="{BB962C8B-B14F-4D97-AF65-F5344CB8AC3E}">
        <p14:creationId xmlns:p14="http://schemas.microsoft.com/office/powerpoint/2010/main" val="4191275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105306"/>
            <a:ext cx="8229600" cy="6583361"/>
          </a:xfrm>
        </p:spPr>
        <p:txBody>
          <a:bodyPr>
            <a:normAutofit/>
          </a:bodyPr>
          <a:lstStyle/>
          <a:p>
            <a:pPr marL="0" indent="0">
              <a:buNone/>
            </a:pPr>
            <a:r>
              <a:rPr lang="en-US" sz="2800" dirty="0"/>
              <a:t>Tilting trains: a first for the </a:t>
            </a:r>
          </a:p>
          <a:p>
            <a:pPr marL="0" indent="0">
              <a:buNone/>
            </a:pPr>
            <a:r>
              <a:rPr lang="en-US" sz="2800" dirty="0"/>
              <a:t>UK. BR had tried and failed: </a:t>
            </a:r>
          </a:p>
          <a:p>
            <a:pPr marL="0" indent="0">
              <a:buNone/>
            </a:pPr>
            <a:r>
              <a:rPr lang="en-US" sz="2800" dirty="0"/>
              <a:t>“Advanced Passenger </a:t>
            </a:r>
          </a:p>
          <a:p>
            <a:pPr marL="0" indent="0">
              <a:buNone/>
            </a:pPr>
            <a:r>
              <a:rPr lang="en-US" sz="2800" dirty="0"/>
              <a:t>Train”. Virgin succeeded.</a:t>
            </a:r>
          </a:p>
          <a:p>
            <a:pPr marL="0" indent="0">
              <a:buNone/>
            </a:pPr>
            <a:r>
              <a:rPr lang="en-US" sz="2800" dirty="0"/>
              <a:t>All achieved by experienced railway</a:t>
            </a:r>
          </a:p>
          <a:p>
            <a:pPr marL="0" indent="0">
              <a:buNone/>
            </a:pPr>
            <a:r>
              <a:rPr lang="en-US" sz="2800" dirty="0"/>
              <a:t>people, but exploited by a </a:t>
            </a:r>
          </a:p>
          <a:p>
            <a:pPr marL="0" indent="0">
              <a:buNone/>
            </a:pPr>
            <a:r>
              <a:rPr lang="en-US" sz="2800" dirty="0"/>
              <a:t>new breed of Virgin </a:t>
            </a:r>
          </a:p>
          <a:p>
            <a:pPr marL="0" indent="0">
              <a:buNone/>
            </a:pPr>
            <a:r>
              <a:rPr lang="en-US" sz="2800" dirty="0"/>
              <a:t>marketing and yield </a:t>
            </a:r>
          </a:p>
          <a:p>
            <a:pPr marL="0" indent="0">
              <a:buNone/>
            </a:pPr>
            <a:r>
              <a:rPr lang="en-US" sz="2800" dirty="0"/>
              <a:t>management people. Now </a:t>
            </a:r>
          </a:p>
          <a:p>
            <a:pPr marL="0" indent="0">
              <a:buNone/>
            </a:pPr>
            <a:r>
              <a:rPr lang="en-US" sz="2800" dirty="0"/>
              <a:t>taken for granted London – </a:t>
            </a:r>
          </a:p>
          <a:p>
            <a:pPr marL="0" indent="0">
              <a:buNone/>
            </a:pPr>
            <a:r>
              <a:rPr lang="en-US" sz="2800" dirty="0"/>
              <a:t>Manchester / Birmingham /</a:t>
            </a:r>
          </a:p>
          <a:p>
            <a:pPr marL="0" indent="0">
              <a:buNone/>
            </a:pPr>
            <a:r>
              <a:rPr lang="en-US" sz="2800" dirty="0"/>
              <a:t>Liverpool / Glasgow.</a:t>
            </a:r>
          </a:p>
        </p:txBody>
      </p:sp>
      <p:pic>
        <p:nvPicPr>
          <p:cNvPr id="4" name="Picture 3" descr="IMG_351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389584" y="1122860"/>
            <a:ext cx="6583361" cy="4548253"/>
          </a:xfrm>
          <a:prstGeom prst="rect">
            <a:avLst/>
          </a:prstGeom>
        </p:spPr>
      </p:pic>
      <p:sp>
        <p:nvSpPr>
          <p:cNvPr id="5" name="Espace réservé du numéro de diapositive 10">
            <a:extLst>
              <a:ext uri="{FF2B5EF4-FFF2-40B4-BE49-F238E27FC236}">
                <a16:creationId xmlns:a16="http://schemas.microsoft.com/office/drawing/2014/main" id="{346F545B-3ECF-4BAB-8415-663176CF6E31}"/>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16</a:t>
            </a:fld>
            <a:endParaRPr lang="fr-FR" dirty="0">
              <a:solidFill>
                <a:srgbClr val="3C3732"/>
              </a:solidFill>
              <a:latin typeface="Avenir LT Std 45 Book"/>
            </a:endParaRPr>
          </a:p>
        </p:txBody>
      </p:sp>
    </p:spTree>
    <p:extLst>
      <p:ext uri="{BB962C8B-B14F-4D97-AF65-F5344CB8AC3E}">
        <p14:creationId xmlns:p14="http://schemas.microsoft.com/office/powerpoint/2010/main" val="3702529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G_352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7814" y="413603"/>
            <a:ext cx="4491179" cy="4104250"/>
          </a:xfrm>
          <a:prstGeom prst="rect">
            <a:avLst/>
          </a:prstGeom>
        </p:spPr>
      </p:pic>
      <p:pic>
        <p:nvPicPr>
          <p:cNvPr id="5" name="Content Placeholder 4" descr="IMG_3511.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4561451" y="220136"/>
            <a:ext cx="4582549" cy="4491181"/>
          </a:xfrm>
          <a:prstGeom prst="rect">
            <a:avLst/>
          </a:prstGeom>
        </p:spPr>
      </p:pic>
      <p:sp>
        <p:nvSpPr>
          <p:cNvPr id="6" name="TextBox 5"/>
          <p:cNvSpPr txBox="1"/>
          <p:nvPr/>
        </p:nvSpPr>
        <p:spPr>
          <a:xfrm>
            <a:off x="325652" y="4830724"/>
            <a:ext cx="8716582" cy="1754326"/>
          </a:xfrm>
          <a:prstGeom prst="rect">
            <a:avLst/>
          </a:prstGeom>
          <a:noFill/>
        </p:spPr>
        <p:txBody>
          <a:bodyPr wrap="square" rtlCol="0">
            <a:spAutoFit/>
          </a:bodyPr>
          <a:lstStyle/>
          <a:p>
            <a:pPr>
              <a:lnSpc>
                <a:spcPct val="90000"/>
              </a:lnSpc>
            </a:pPr>
            <a:r>
              <a:rPr lang="en-US" sz="2400" dirty="0"/>
              <a:t>Competition and passenger choice: competition for franchises, between services and routes, and to be the best ! Competition drove innovation and improved standards, but franchise competition cut costs and sometimes had unintended consequences. Competition also for the best employees, and to be the best place to work. </a:t>
            </a:r>
          </a:p>
        </p:txBody>
      </p:sp>
      <p:sp>
        <p:nvSpPr>
          <p:cNvPr id="7" name="Espace réservé du numéro de diapositive 10">
            <a:extLst>
              <a:ext uri="{FF2B5EF4-FFF2-40B4-BE49-F238E27FC236}">
                <a16:creationId xmlns:a16="http://schemas.microsoft.com/office/drawing/2014/main" id="{18971D65-7E38-4876-B6C8-3A40118EDE59}"/>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17</a:t>
            </a:fld>
            <a:endParaRPr lang="fr-FR" dirty="0">
              <a:solidFill>
                <a:srgbClr val="3C3732"/>
              </a:solidFill>
              <a:latin typeface="Avenir LT Std 45 Book"/>
            </a:endParaRPr>
          </a:p>
        </p:txBody>
      </p:sp>
    </p:spTree>
    <p:extLst>
      <p:ext uri="{BB962C8B-B14F-4D97-AF65-F5344CB8AC3E}">
        <p14:creationId xmlns:p14="http://schemas.microsoft.com/office/powerpoint/2010/main" val="2733060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0525" y="274638"/>
            <a:ext cx="4047635" cy="6423242"/>
          </a:xfrm>
        </p:spPr>
        <p:txBody>
          <a:bodyPr>
            <a:noAutofit/>
          </a:bodyPr>
          <a:lstStyle/>
          <a:p>
            <a:pPr marL="0" indent="0">
              <a:buNone/>
            </a:pPr>
            <a:r>
              <a:rPr lang="en-US" sz="2000" dirty="0"/>
              <a:t>Relentless focus on punctuality, driven by passenger revenue, “schedule 8” payments to and from Network Rail, passenger compensation for delays and “league tables” with media scrutiny. </a:t>
            </a:r>
          </a:p>
          <a:p>
            <a:pPr marL="0" indent="0">
              <a:buNone/>
            </a:pPr>
            <a:r>
              <a:rPr lang="en-US" sz="2000" dirty="0"/>
              <a:t>Detailed analysis, accountability and intervention as never before.  </a:t>
            </a:r>
          </a:p>
          <a:p>
            <a:pPr marL="0" indent="0">
              <a:buNone/>
            </a:pPr>
            <a:r>
              <a:rPr lang="en-US" sz="2000" dirty="0"/>
              <a:t>Even the Finance Director is interested in performance, and a new science of trying to predict future performance emerges, both in bidding for franchises and for annual financial budgets. </a:t>
            </a:r>
          </a:p>
        </p:txBody>
      </p:sp>
      <p:pic>
        <p:nvPicPr>
          <p:cNvPr id="5" name="Picture 4" descr="IMG_345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04835" y="274638"/>
            <a:ext cx="4352864" cy="6217959"/>
          </a:xfrm>
          <a:prstGeom prst="rect">
            <a:avLst/>
          </a:prstGeom>
        </p:spPr>
      </p:pic>
      <p:sp>
        <p:nvSpPr>
          <p:cNvPr id="6" name="Espace réservé du numéro de diapositive 10">
            <a:extLst>
              <a:ext uri="{FF2B5EF4-FFF2-40B4-BE49-F238E27FC236}">
                <a16:creationId xmlns:a16="http://schemas.microsoft.com/office/drawing/2014/main" id="{5C6F9F40-745F-4DBC-B69F-52B0C4291B54}"/>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18</a:t>
            </a:fld>
            <a:endParaRPr lang="fr-FR" dirty="0">
              <a:solidFill>
                <a:srgbClr val="3C3732"/>
              </a:solidFill>
              <a:latin typeface="Avenir LT Std 45 Book"/>
            </a:endParaRPr>
          </a:p>
        </p:txBody>
      </p:sp>
    </p:spTree>
    <p:extLst>
      <p:ext uri="{BB962C8B-B14F-4D97-AF65-F5344CB8AC3E}">
        <p14:creationId xmlns:p14="http://schemas.microsoft.com/office/powerpoint/2010/main" val="118208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5985" y="4559334"/>
            <a:ext cx="8977104" cy="2203679"/>
          </a:xfrm>
        </p:spPr>
        <p:txBody>
          <a:bodyPr>
            <a:noAutofit/>
          </a:bodyPr>
          <a:lstStyle/>
          <a:p>
            <a:pPr marL="0" indent="0">
              <a:lnSpc>
                <a:spcPct val="90000"/>
              </a:lnSpc>
              <a:buNone/>
            </a:pPr>
            <a:r>
              <a:rPr lang="en-US" sz="2800" dirty="0"/>
              <a:t>As well as competing, the industry learned how to collaborate to improve the overall railway. National initiatives such as the Samaritans suicide prevention </a:t>
            </a:r>
            <a:r>
              <a:rPr lang="en-US" sz="2800" dirty="0" err="1"/>
              <a:t>programme</a:t>
            </a:r>
            <a:r>
              <a:rPr lang="en-US" sz="2800" dirty="0">
                <a:solidFill>
                  <a:srgbClr val="0070C0"/>
                </a:solidFill>
              </a:rPr>
              <a:t> </a:t>
            </a:r>
            <a:r>
              <a:rPr lang="en-US" sz="2800" dirty="0"/>
              <a:t>save lives and improve performance. </a:t>
            </a:r>
          </a:p>
          <a:p>
            <a:pPr marL="0" indent="0">
              <a:lnSpc>
                <a:spcPct val="90000"/>
              </a:lnSpc>
              <a:buNone/>
            </a:pPr>
            <a:r>
              <a:rPr lang="en-US" sz="2800" dirty="0"/>
              <a:t>Chad </a:t>
            </a:r>
            <a:r>
              <a:rPr lang="en-US" sz="2800" dirty="0" err="1"/>
              <a:t>Varah</a:t>
            </a:r>
            <a:r>
              <a:rPr lang="en-US" sz="2800" dirty="0"/>
              <a:t> founded the Samaritans. </a:t>
            </a:r>
          </a:p>
        </p:txBody>
      </p:sp>
      <p:pic>
        <p:nvPicPr>
          <p:cNvPr id="4" name="Picture 3" descr="IMG_000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985" y="-1022457"/>
            <a:ext cx="9219985" cy="5581792"/>
          </a:xfrm>
          <a:prstGeom prst="rect">
            <a:avLst/>
          </a:prstGeom>
        </p:spPr>
      </p:pic>
      <p:sp>
        <p:nvSpPr>
          <p:cNvPr id="5" name="Espace réservé du numéro de diapositive 10">
            <a:extLst>
              <a:ext uri="{FF2B5EF4-FFF2-40B4-BE49-F238E27FC236}">
                <a16:creationId xmlns:a16="http://schemas.microsoft.com/office/drawing/2014/main" id="{9A722605-66F7-44D9-AE65-1BA9FE3FB6AA}"/>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19</a:t>
            </a:fld>
            <a:endParaRPr lang="fr-FR" dirty="0">
              <a:solidFill>
                <a:srgbClr val="3C3732"/>
              </a:solidFill>
              <a:latin typeface="Avenir LT Std 45 Book"/>
            </a:endParaRPr>
          </a:p>
        </p:txBody>
      </p:sp>
    </p:spTree>
    <p:extLst>
      <p:ext uri="{BB962C8B-B14F-4D97-AF65-F5344CB8AC3E}">
        <p14:creationId xmlns:p14="http://schemas.microsoft.com/office/powerpoint/2010/main" val="1753065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buNone/>
            </a:pPr>
            <a:r>
              <a:rPr lang="en-US" u="sng" dirty="0"/>
              <a:t>British Rail</a:t>
            </a:r>
          </a:p>
          <a:p>
            <a:pPr marL="0" indent="0">
              <a:buNone/>
            </a:pPr>
            <a:r>
              <a:rPr lang="en-US" dirty="0"/>
              <a:t>Started from school as </a:t>
            </a:r>
          </a:p>
          <a:p>
            <a:pPr marL="0" indent="0">
              <a:buNone/>
            </a:pPr>
            <a:r>
              <a:rPr lang="en-US" dirty="0"/>
              <a:t>a junior clerk age 17, </a:t>
            </a:r>
          </a:p>
          <a:p>
            <a:pPr marL="0" indent="0">
              <a:buNone/>
            </a:pPr>
            <a:r>
              <a:rPr lang="en-US" dirty="0"/>
              <a:t>in 1981</a:t>
            </a:r>
          </a:p>
          <a:p>
            <a:pPr marL="0" indent="0">
              <a:buNone/>
            </a:pPr>
            <a:endParaRPr lang="en-US" dirty="0"/>
          </a:p>
          <a:p>
            <a:pPr marL="0" indent="0">
              <a:buNone/>
            </a:pPr>
            <a:r>
              <a:rPr lang="en-US" dirty="0"/>
              <a:t>First jobs were </a:t>
            </a:r>
          </a:p>
          <a:p>
            <a:pPr marL="0" indent="0">
              <a:buNone/>
            </a:pPr>
            <a:r>
              <a:rPr lang="en-US" dirty="0" err="1"/>
              <a:t>rostering</a:t>
            </a:r>
            <a:r>
              <a:rPr lang="en-US" dirty="0"/>
              <a:t> and planning</a:t>
            </a:r>
          </a:p>
          <a:p>
            <a:pPr marL="0" indent="0">
              <a:buNone/>
            </a:pPr>
            <a:r>
              <a:rPr lang="en-US" dirty="0"/>
              <a:t>of </a:t>
            </a:r>
            <a:r>
              <a:rPr lang="en-US" dirty="0" err="1"/>
              <a:t>traincrew</a:t>
            </a:r>
            <a:r>
              <a:rPr lang="en-US" dirty="0"/>
              <a:t> in the </a:t>
            </a:r>
          </a:p>
          <a:p>
            <a:pPr marL="0" indent="0">
              <a:buNone/>
            </a:pPr>
            <a:r>
              <a:rPr lang="en-US" dirty="0"/>
              <a:t>London area</a:t>
            </a:r>
          </a:p>
        </p:txBody>
      </p:sp>
      <p:pic>
        <p:nvPicPr>
          <p:cNvPr id="4" name="Picture 3" descr="IMG_350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3503131" y="1135223"/>
            <a:ext cx="6356273" cy="4635092"/>
          </a:xfrm>
          <a:prstGeom prst="rect">
            <a:avLst/>
          </a:prstGeom>
        </p:spPr>
      </p:pic>
      <p:sp>
        <p:nvSpPr>
          <p:cNvPr id="5" name="Espace réservé du numéro de diapositive 10">
            <a:extLst>
              <a:ext uri="{FF2B5EF4-FFF2-40B4-BE49-F238E27FC236}">
                <a16:creationId xmlns:a16="http://schemas.microsoft.com/office/drawing/2014/main" id="{BC929D1F-7011-438F-9A00-4A66BD9092CB}"/>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2</a:t>
            </a:fld>
            <a:endParaRPr lang="fr-FR" dirty="0">
              <a:solidFill>
                <a:srgbClr val="3C3732"/>
              </a:solidFill>
              <a:latin typeface="Avenir LT Std 45 Book"/>
            </a:endParaRPr>
          </a:p>
        </p:txBody>
      </p:sp>
    </p:spTree>
    <p:extLst>
      <p:ext uri="{BB962C8B-B14F-4D97-AF65-F5344CB8AC3E}">
        <p14:creationId xmlns:p14="http://schemas.microsoft.com/office/powerpoint/2010/main" val="4178318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625" y="153141"/>
            <a:ext cx="3732838" cy="6518277"/>
          </a:xfrm>
        </p:spPr>
        <p:txBody>
          <a:bodyPr/>
          <a:lstStyle/>
          <a:p>
            <a:pPr marL="0" indent="0">
              <a:buNone/>
            </a:pPr>
            <a:r>
              <a:rPr lang="en-US" dirty="0"/>
              <a:t>As passenger numbers grew UK rail plays a new role: supporting the economy, creating jobs and housing. </a:t>
            </a:r>
          </a:p>
          <a:p>
            <a:pPr marL="0" indent="0">
              <a:buNone/>
            </a:pPr>
            <a:r>
              <a:rPr lang="en-US" dirty="0"/>
              <a:t>No longer seen as just a “cost”: Now everyone wants more trains, more capacity, more marketing</a:t>
            </a:r>
            <a:r>
              <a:rPr lang="mr-IN" dirty="0"/>
              <a:t>…</a:t>
            </a:r>
            <a:r>
              <a:rPr lang="en-US" dirty="0"/>
              <a:t>.</a:t>
            </a:r>
          </a:p>
        </p:txBody>
      </p:sp>
      <p:pic>
        <p:nvPicPr>
          <p:cNvPr id="4" name="Picture 3" descr="IMG_351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3333073" y="983964"/>
            <a:ext cx="6544420" cy="4830488"/>
          </a:xfrm>
          <a:prstGeom prst="rect">
            <a:avLst/>
          </a:prstGeom>
        </p:spPr>
      </p:pic>
      <p:sp>
        <p:nvSpPr>
          <p:cNvPr id="5" name="Espace réservé du numéro de diapositive 10">
            <a:extLst>
              <a:ext uri="{FF2B5EF4-FFF2-40B4-BE49-F238E27FC236}">
                <a16:creationId xmlns:a16="http://schemas.microsoft.com/office/drawing/2014/main" id="{12CD875C-DB4D-4EA5-AE4B-97A6F0C964E2}"/>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20</a:t>
            </a:fld>
            <a:endParaRPr lang="fr-FR" dirty="0">
              <a:solidFill>
                <a:srgbClr val="3C3732"/>
              </a:solidFill>
              <a:latin typeface="Avenir LT Std 45 Book"/>
            </a:endParaRPr>
          </a:p>
        </p:txBody>
      </p:sp>
    </p:spTree>
    <p:extLst>
      <p:ext uri="{BB962C8B-B14F-4D97-AF65-F5344CB8AC3E}">
        <p14:creationId xmlns:p14="http://schemas.microsoft.com/office/powerpoint/2010/main" val="3063033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03909" y="4960990"/>
            <a:ext cx="9040091" cy="1802023"/>
          </a:xfrm>
        </p:spPr>
        <p:txBody>
          <a:bodyPr>
            <a:normAutofit/>
          </a:bodyPr>
          <a:lstStyle/>
          <a:p>
            <a:pPr marL="0" indent="0">
              <a:buNone/>
            </a:pPr>
            <a:r>
              <a:rPr lang="en-US" sz="2800" dirty="0"/>
              <a:t>Running a railway really matters and is fun ! Meeting passengers is always interesting: here I am escorting Her Majesty the Queen and the Duke of Edinburgh onto one of our trains. </a:t>
            </a:r>
          </a:p>
        </p:txBody>
      </p:sp>
      <p:pic>
        <p:nvPicPr>
          <p:cNvPr id="4" name="Picture 3" descr="IMG_000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909" y="0"/>
            <a:ext cx="9040091" cy="4960991"/>
          </a:xfrm>
          <a:prstGeom prst="rect">
            <a:avLst/>
          </a:prstGeom>
        </p:spPr>
      </p:pic>
      <p:sp>
        <p:nvSpPr>
          <p:cNvPr id="5" name="Rectangle 4"/>
          <p:cNvSpPr/>
          <p:nvPr/>
        </p:nvSpPr>
        <p:spPr>
          <a:xfrm>
            <a:off x="6049818" y="4754736"/>
            <a:ext cx="1385455" cy="2062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Espace réservé du numéro de diapositive 10">
            <a:extLst>
              <a:ext uri="{FF2B5EF4-FFF2-40B4-BE49-F238E27FC236}">
                <a16:creationId xmlns:a16="http://schemas.microsoft.com/office/drawing/2014/main" id="{06C91C41-4E72-4543-83CE-2D15E970E507}"/>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21</a:t>
            </a:fld>
            <a:endParaRPr lang="fr-FR" dirty="0">
              <a:solidFill>
                <a:srgbClr val="3C3732"/>
              </a:solidFill>
              <a:latin typeface="Avenir LT Std 45 Book"/>
            </a:endParaRPr>
          </a:p>
        </p:txBody>
      </p:sp>
    </p:spTree>
    <p:extLst>
      <p:ext uri="{BB962C8B-B14F-4D97-AF65-F5344CB8AC3E}">
        <p14:creationId xmlns:p14="http://schemas.microsoft.com/office/powerpoint/2010/main" val="2077223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950" y="169332"/>
            <a:ext cx="3613434" cy="6688667"/>
          </a:xfrm>
        </p:spPr>
        <p:txBody>
          <a:bodyPr>
            <a:normAutofit/>
          </a:bodyPr>
          <a:lstStyle/>
          <a:p>
            <a:pPr marL="0" indent="0">
              <a:buNone/>
            </a:pPr>
            <a:r>
              <a:rPr lang="en-US" sz="2800" dirty="0"/>
              <a:t>Its not about simply delivering a contract ! Railway professionals must give governments ideas and solutions and be imaginative (it helps if governments are willing to listen too). People love the tradition and ambition of trains, and we can make more of this with ambitious vision. </a:t>
            </a:r>
          </a:p>
        </p:txBody>
      </p:sp>
      <p:pic>
        <p:nvPicPr>
          <p:cNvPr id="4" name="Picture 3" descr="IMG_349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4070634" y="169332"/>
            <a:ext cx="4971598" cy="6688667"/>
          </a:xfrm>
          <a:prstGeom prst="rect">
            <a:avLst/>
          </a:prstGeom>
        </p:spPr>
      </p:pic>
      <p:sp>
        <p:nvSpPr>
          <p:cNvPr id="5" name="Espace réservé du numéro de diapositive 10">
            <a:extLst>
              <a:ext uri="{FF2B5EF4-FFF2-40B4-BE49-F238E27FC236}">
                <a16:creationId xmlns:a16="http://schemas.microsoft.com/office/drawing/2014/main" id="{EC3C1CFF-3E82-49CB-B924-52A152586308}"/>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22</a:t>
            </a:fld>
            <a:endParaRPr lang="fr-FR" dirty="0">
              <a:solidFill>
                <a:srgbClr val="3C3732"/>
              </a:solidFill>
              <a:latin typeface="Avenir LT Std 45 Book"/>
            </a:endParaRPr>
          </a:p>
        </p:txBody>
      </p:sp>
    </p:spTree>
    <p:extLst>
      <p:ext uri="{BB962C8B-B14F-4D97-AF65-F5344CB8AC3E}">
        <p14:creationId xmlns:p14="http://schemas.microsoft.com/office/powerpoint/2010/main" val="2817208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8185" y="97700"/>
            <a:ext cx="4301371" cy="6760300"/>
          </a:xfrm>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2013 </a:t>
            </a:r>
            <a:r>
              <a:rPr lang="mr-IN" dirty="0"/>
              <a:t>–</a:t>
            </a:r>
            <a:r>
              <a:rPr lang="en-US" dirty="0"/>
              <a:t> After ten years with Virgin, running first Cross Country and then as Chief Operating Officer for West Coast,    I decided to retire from a full time executive role at 50. </a:t>
            </a:r>
          </a:p>
        </p:txBody>
      </p:sp>
      <p:pic>
        <p:nvPicPr>
          <p:cNvPr id="4" name="Picture 3" descr="IMG_352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7700"/>
            <a:ext cx="4504835" cy="6760300"/>
          </a:xfrm>
          <a:prstGeom prst="rect">
            <a:avLst/>
          </a:prstGeom>
        </p:spPr>
      </p:pic>
      <p:sp>
        <p:nvSpPr>
          <p:cNvPr id="5" name="Espace réservé du numéro de diapositive 10">
            <a:extLst>
              <a:ext uri="{FF2B5EF4-FFF2-40B4-BE49-F238E27FC236}">
                <a16:creationId xmlns:a16="http://schemas.microsoft.com/office/drawing/2014/main" id="{CC2187F9-3201-4F37-B60A-76D50748DC99}"/>
              </a:ext>
            </a:extLst>
          </p:cNvPr>
          <p:cNvSpPr txBox="1">
            <a:spLocks/>
          </p:cNvSpPr>
          <p:nvPr/>
        </p:nvSpPr>
        <p:spPr bwMode="gray">
          <a:xfrm>
            <a:off x="6428606"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23</a:t>
            </a:fld>
            <a:endParaRPr lang="fr-FR" dirty="0">
              <a:solidFill>
                <a:srgbClr val="3C3732"/>
              </a:solidFill>
              <a:latin typeface="Avenir LT Std 45 Book"/>
            </a:endParaRPr>
          </a:p>
        </p:txBody>
      </p:sp>
    </p:spTree>
    <p:extLst>
      <p:ext uri="{BB962C8B-B14F-4D97-AF65-F5344CB8AC3E}">
        <p14:creationId xmlns:p14="http://schemas.microsoft.com/office/powerpoint/2010/main" val="1202911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01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35095" y="640477"/>
            <a:ext cx="4363719" cy="5961067"/>
          </a:xfrm>
          <a:prstGeom prst="rect">
            <a:avLst/>
          </a:prstGeom>
        </p:spPr>
      </p:pic>
      <p:pic>
        <p:nvPicPr>
          <p:cNvPr id="5" name="Content Placeholder 4" descr="IMG_0014.jpg"/>
          <p:cNvPicPr>
            <a:picLocks noGrp="1" noChangeAspect="1"/>
          </p:cNvPicPr>
          <p:nvPr>
            <p:ph idx="1"/>
          </p:nvPr>
        </p:nvPicPr>
        <p:blipFill>
          <a:blip r:embed="rId3" cstate="email">
            <a:extLst>
              <a:ext uri="{28A0092B-C50C-407E-A947-70E740481C1C}">
                <a14:useLocalDpi xmlns:a14="http://schemas.microsoft.com/office/drawing/2010/main"/>
              </a:ext>
            </a:extLst>
          </a:blip>
          <a:srcRect t="-52711" b="-52711"/>
          <a:stretch>
            <a:fillRect/>
          </a:stretch>
        </p:blipFill>
        <p:spPr>
          <a:xfrm>
            <a:off x="457200" y="-995463"/>
            <a:ext cx="4091055" cy="6302962"/>
          </a:xfrm>
          <a:prstGeom prst="rect">
            <a:avLst/>
          </a:prstGeom>
        </p:spPr>
      </p:pic>
      <p:sp>
        <p:nvSpPr>
          <p:cNvPr id="3" name="TextBox 2"/>
          <p:cNvSpPr txBox="1"/>
          <p:nvPr/>
        </p:nvSpPr>
        <p:spPr>
          <a:xfrm>
            <a:off x="447675" y="3864579"/>
            <a:ext cx="4091055" cy="2616101"/>
          </a:xfrm>
          <a:prstGeom prst="rect">
            <a:avLst/>
          </a:prstGeom>
          <a:noFill/>
        </p:spPr>
        <p:txBody>
          <a:bodyPr wrap="square" rtlCol="0">
            <a:spAutoFit/>
          </a:bodyPr>
          <a:lstStyle/>
          <a:p>
            <a:pPr>
              <a:spcAft>
                <a:spcPts val="1200"/>
              </a:spcAft>
            </a:pPr>
            <a:r>
              <a:rPr lang="en-US" dirty="0"/>
              <a:t>I joined the Network Rail Board as a Non-Executive Director 2013-2019. </a:t>
            </a:r>
          </a:p>
          <a:p>
            <a:pPr>
              <a:spcAft>
                <a:spcPts val="1200"/>
              </a:spcAft>
            </a:pPr>
            <a:r>
              <a:rPr lang="en-US" dirty="0"/>
              <a:t>I chaired Network Rail’s Safety, Health &amp; Environment Committee and the Property Board. </a:t>
            </a:r>
          </a:p>
          <a:p>
            <a:r>
              <a:rPr lang="en-US" dirty="0"/>
              <a:t>This was a part time role, allowing me to do other things that interest and excite me, such as Texas Central Railway.  </a:t>
            </a:r>
          </a:p>
        </p:txBody>
      </p:sp>
      <p:sp>
        <p:nvSpPr>
          <p:cNvPr id="6" name="Espace réservé du numéro de diapositive 10">
            <a:extLst>
              <a:ext uri="{FF2B5EF4-FFF2-40B4-BE49-F238E27FC236}">
                <a16:creationId xmlns:a16="http://schemas.microsoft.com/office/drawing/2014/main" id="{40E2CE80-492A-48CE-B767-FB840FA2C453}"/>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24</a:t>
            </a:fld>
            <a:endParaRPr lang="fr-FR" dirty="0">
              <a:solidFill>
                <a:srgbClr val="3C3732"/>
              </a:solidFill>
              <a:latin typeface="Avenir LT Std 45 Book"/>
            </a:endParaRPr>
          </a:p>
        </p:txBody>
      </p:sp>
    </p:spTree>
    <p:extLst>
      <p:ext uri="{BB962C8B-B14F-4D97-AF65-F5344CB8AC3E}">
        <p14:creationId xmlns:p14="http://schemas.microsoft.com/office/powerpoint/2010/main" val="3561252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F61975-8837-47BE-9D85-0ACAD09D62BE}"/>
              </a:ext>
            </a:extLst>
          </p:cNvPr>
          <p:cNvSpPr>
            <a:spLocks noGrp="1"/>
          </p:cNvSpPr>
          <p:nvPr>
            <p:ph type="title"/>
          </p:nvPr>
        </p:nvSpPr>
        <p:spPr/>
        <p:txBody>
          <a:bodyPr>
            <a:normAutofit fontScale="90000"/>
          </a:bodyPr>
          <a:lstStyle/>
          <a:p>
            <a:r>
              <a:rPr lang="en-GB" dirty="0"/>
              <a:t>Network Rail Safety – Lost Time Injury Frequency Rate</a:t>
            </a:r>
          </a:p>
        </p:txBody>
      </p:sp>
      <p:graphicFrame>
        <p:nvGraphicFramePr>
          <p:cNvPr id="9" name="Chart 8">
            <a:extLst>
              <a:ext uri="{FF2B5EF4-FFF2-40B4-BE49-F238E27FC236}">
                <a16:creationId xmlns:a16="http://schemas.microsoft.com/office/drawing/2014/main" id="{2314F752-B283-4C24-8A4F-FEC65E7BD90C}"/>
              </a:ext>
            </a:extLst>
          </p:cNvPr>
          <p:cNvGraphicFramePr>
            <a:graphicFrameLocks/>
          </p:cNvGraphicFramePr>
          <p:nvPr>
            <p:extLst>
              <p:ext uri="{D42A27DB-BD31-4B8C-83A1-F6EECF244321}">
                <p14:modId xmlns:p14="http://schemas.microsoft.com/office/powerpoint/2010/main" val="3959653366"/>
              </p:ext>
            </p:extLst>
          </p:nvPr>
        </p:nvGraphicFramePr>
        <p:xfrm>
          <a:off x="293087" y="2779023"/>
          <a:ext cx="8153252" cy="368315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586171" y="2312234"/>
            <a:ext cx="9926065" cy="369332"/>
          </a:xfrm>
          <a:prstGeom prst="rect">
            <a:avLst/>
          </a:prstGeom>
          <a:noFill/>
        </p:spPr>
        <p:txBody>
          <a:bodyPr wrap="square" rtlCol="0">
            <a:spAutoFit/>
          </a:bodyPr>
          <a:lstStyle/>
          <a:p>
            <a:r>
              <a:rPr lang="en-US" dirty="0"/>
              <a:t>NB: Network Rail always includes both employees and contractors in safety data</a:t>
            </a:r>
          </a:p>
        </p:txBody>
      </p:sp>
      <p:sp>
        <p:nvSpPr>
          <p:cNvPr id="5" name="Espace réservé du numéro de diapositive 10">
            <a:extLst>
              <a:ext uri="{FF2B5EF4-FFF2-40B4-BE49-F238E27FC236}">
                <a16:creationId xmlns:a16="http://schemas.microsoft.com/office/drawing/2014/main" id="{5001AEA3-6CB7-4B5A-872C-EB2DC2B97674}"/>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25</a:t>
            </a:fld>
            <a:endParaRPr lang="fr-FR" dirty="0">
              <a:solidFill>
                <a:srgbClr val="3C3732"/>
              </a:solidFill>
              <a:latin typeface="Avenir LT Std 45 Book"/>
            </a:endParaRPr>
          </a:p>
        </p:txBody>
      </p:sp>
    </p:spTree>
    <p:extLst>
      <p:ext uri="{BB962C8B-B14F-4D97-AF65-F5344CB8AC3E}">
        <p14:creationId xmlns:p14="http://schemas.microsoft.com/office/powerpoint/2010/main" val="2144443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1D39CA-AB4D-4213-9BE8-31065EB5C455}"/>
              </a:ext>
            </a:extLst>
          </p:cNvPr>
          <p:cNvSpPr>
            <a:spLocks noGrp="1"/>
          </p:cNvSpPr>
          <p:nvPr>
            <p:ph type="title"/>
          </p:nvPr>
        </p:nvSpPr>
        <p:spPr>
          <a:xfrm>
            <a:off x="247404" y="324475"/>
            <a:ext cx="8229600" cy="1143000"/>
          </a:xfrm>
        </p:spPr>
        <p:txBody>
          <a:bodyPr>
            <a:normAutofit fontScale="90000"/>
          </a:bodyPr>
          <a:lstStyle/>
          <a:p>
            <a:r>
              <a:rPr lang="en-GB" sz="3600" dirty="0"/>
              <a:t>Passenger growth 1830 – 2020 (to covid)</a:t>
            </a:r>
            <a:br>
              <a:rPr lang="en-GB" dirty="0"/>
            </a:br>
            <a:endParaRPr lang="en-GB" dirty="0">
              <a:solidFill>
                <a:srgbClr val="FF0000"/>
              </a:solidFill>
            </a:endParaRPr>
          </a:p>
        </p:txBody>
      </p:sp>
      <p:grpSp>
        <p:nvGrpSpPr>
          <p:cNvPr id="1041" name="Group 1040">
            <a:extLst>
              <a:ext uri="{FF2B5EF4-FFF2-40B4-BE49-F238E27FC236}">
                <a16:creationId xmlns:a16="http://schemas.microsoft.com/office/drawing/2014/main" id="{A528E2B1-00B2-4A13-819E-BB77E9325FCB}"/>
              </a:ext>
            </a:extLst>
          </p:cNvPr>
          <p:cNvGrpSpPr/>
          <p:nvPr/>
        </p:nvGrpSpPr>
        <p:grpSpPr>
          <a:xfrm>
            <a:off x="2111914" y="901012"/>
            <a:ext cx="6865189" cy="5823640"/>
            <a:chOff x="1701405" y="1345659"/>
            <a:chExt cx="9385696" cy="5378991"/>
          </a:xfrm>
        </p:grpSpPr>
        <p:sp>
          <p:nvSpPr>
            <p:cNvPr id="3" name="TextBox 2">
              <a:extLst>
                <a:ext uri="{FF2B5EF4-FFF2-40B4-BE49-F238E27FC236}">
                  <a16:creationId xmlns:a16="http://schemas.microsoft.com/office/drawing/2014/main" id="{78D3EE71-0178-46DA-9A45-46A197C17AC8}"/>
                </a:ext>
              </a:extLst>
            </p:cNvPr>
            <p:cNvSpPr txBox="1"/>
            <p:nvPr/>
          </p:nvSpPr>
          <p:spPr>
            <a:xfrm>
              <a:off x="2110490" y="1345659"/>
              <a:ext cx="731531" cy="307777"/>
            </a:xfrm>
            <a:prstGeom prst="rect">
              <a:avLst/>
            </a:prstGeom>
            <a:noFill/>
          </p:spPr>
          <p:txBody>
            <a:bodyPr wrap="none" rtlCol="0">
              <a:spAutoFit/>
            </a:bodyPr>
            <a:lstStyle/>
            <a:p>
              <a:r>
                <a:rPr lang="en-GB" sz="1400" dirty="0">
                  <a:solidFill>
                    <a:schemeClr val="tx2"/>
                  </a:solidFill>
                </a:rPr>
                <a:t>2000</a:t>
              </a:r>
            </a:p>
          </p:txBody>
        </p:sp>
        <p:sp>
          <p:nvSpPr>
            <p:cNvPr id="6" name="TextBox 5">
              <a:extLst>
                <a:ext uri="{FF2B5EF4-FFF2-40B4-BE49-F238E27FC236}">
                  <a16:creationId xmlns:a16="http://schemas.microsoft.com/office/drawing/2014/main" id="{3EB58E20-8F93-4042-A1FE-65E00F56C946}"/>
                </a:ext>
              </a:extLst>
            </p:cNvPr>
            <p:cNvSpPr txBox="1"/>
            <p:nvPr/>
          </p:nvSpPr>
          <p:spPr>
            <a:xfrm>
              <a:off x="2084355" y="1902092"/>
              <a:ext cx="731531" cy="307777"/>
            </a:xfrm>
            <a:prstGeom prst="rect">
              <a:avLst/>
            </a:prstGeom>
            <a:noFill/>
          </p:spPr>
          <p:txBody>
            <a:bodyPr wrap="none" rtlCol="0">
              <a:spAutoFit/>
            </a:bodyPr>
            <a:lstStyle/>
            <a:p>
              <a:r>
                <a:rPr lang="en-GB" sz="1400" dirty="0">
                  <a:solidFill>
                    <a:schemeClr val="tx2"/>
                  </a:solidFill>
                </a:rPr>
                <a:t>1750</a:t>
              </a:r>
            </a:p>
          </p:txBody>
        </p:sp>
        <p:sp>
          <p:nvSpPr>
            <p:cNvPr id="7" name="TextBox 6">
              <a:extLst>
                <a:ext uri="{FF2B5EF4-FFF2-40B4-BE49-F238E27FC236}">
                  <a16:creationId xmlns:a16="http://schemas.microsoft.com/office/drawing/2014/main" id="{B477E28F-DDC4-48FD-A366-2C899E9ABE3C}"/>
                </a:ext>
              </a:extLst>
            </p:cNvPr>
            <p:cNvSpPr txBox="1"/>
            <p:nvPr/>
          </p:nvSpPr>
          <p:spPr>
            <a:xfrm>
              <a:off x="2099730" y="2485816"/>
              <a:ext cx="731531" cy="307777"/>
            </a:xfrm>
            <a:prstGeom prst="rect">
              <a:avLst/>
            </a:prstGeom>
            <a:noFill/>
          </p:spPr>
          <p:txBody>
            <a:bodyPr wrap="none" rtlCol="0">
              <a:spAutoFit/>
            </a:bodyPr>
            <a:lstStyle/>
            <a:p>
              <a:r>
                <a:rPr lang="en-GB" sz="1400" dirty="0">
                  <a:solidFill>
                    <a:schemeClr val="tx2"/>
                  </a:solidFill>
                </a:rPr>
                <a:t>1500</a:t>
              </a:r>
            </a:p>
          </p:txBody>
        </p:sp>
        <p:sp>
          <p:nvSpPr>
            <p:cNvPr id="8" name="TextBox 7">
              <a:extLst>
                <a:ext uri="{FF2B5EF4-FFF2-40B4-BE49-F238E27FC236}">
                  <a16:creationId xmlns:a16="http://schemas.microsoft.com/office/drawing/2014/main" id="{639E6A41-6183-470C-9910-52285152D921}"/>
                </a:ext>
              </a:extLst>
            </p:cNvPr>
            <p:cNvSpPr txBox="1"/>
            <p:nvPr/>
          </p:nvSpPr>
          <p:spPr>
            <a:xfrm>
              <a:off x="2101266" y="3074088"/>
              <a:ext cx="731531" cy="307777"/>
            </a:xfrm>
            <a:prstGeom prst="rect">
              <a:avLst/>
            </a:prstGeom>
            <a:noFill/>
          </p:spPr>
          <p:txBody>
            <a:bodyPr wrap="none" rtlCol="0">
              <a:spAutoFit/>
            </a:bodyPr>
            <a:lstStyle/>
            <a:p>
              <a:r>
                <a:rPr lang="en-GB" sz="1400" dirty="0">
                  <a:solidFill>
                    <a:schemeClr val="tx2"/>
                  </a:solidFill>
                </a:rPr>
                <a:t>1250</a:t>
              </a:r>
            </a:p>
          </p:txBody>
        </p:sp>
        <p:sp>
          <p:nvSpPr>
            <p:cNvPr id="9" name="TextBox 8">
              <a:extLst>
                <a:ext uri="{FF2B5EF4-FFF2-40B4-BE49-F238E27FC236}">
                  <a16:creationId xmlns:a16="http://schemas.microsoft.com/office/drawing/2014/main" id="{7AE40787-FF0C-4A20-B47E-B770434B0725}"/>
                </a:ext>
              </a:extLst>
            </p:cNvPr>
            <p:cNvSpPr txBox="1"/>
            <p:nvPr/>
          </p:nvSpPr>
          <p:spPr>
            <a:xfrm>
              <a:off x="2112027" y="3648715"/>
              <a:ext cx="731531" cy="307777"/>
            </a:xfrm>
            <a:prstGeom prst="rect">
              <a:avLst/>
            </a:prstGeom>
            <a:noFill/>
          </p:spPr>
          <p:txBody>
            <a:bodyPr wrap="none" rtlCol="0">
              <a:spAutoFit/>
            </a:bodyPr>
            <a:lstStyle/>
            <a:p>
              <a:r>
                <a:rPr lang="en-GB" sz="1400" dirty="0">
                  <a:solidFill>
                    <a:schemeClr val="tx2"/>
                  </a:solidFill>
                </a:rPr>
                <a:t>1000</a:t>
              </a:r>
            </a:p>
          </p:txBody>
        </p:sp>
        <p:sp>
          <p:nvSpPr>
            <p:cNvPr id="10" name="TextBox 9">
              <a:extLst>
                <a:ext uri="{FF2B5EF4-FFF2-40B4-BE49-F238E27FC236}">
                  <a16:creationId xmlns:a16="http://schemas.microsoft.com/office/drawing/2014/main" id="{B28CC347-243F-4938-AACA-A00CC17DF37F}"/>
                </a:ext>
              </a:extLst>
            </p:cNvPr>
            <p:cNvSpPr txBox="1"/>
            <p:nvPr/>
          </p:nvSpPr>
          <p:spPr>
            <a:xfrm>
              <a:off x="2247314" y="4223341"/>
              <a:ext cx="610203" cy="307777"/>
            </a:xfrm>
            <a:prstGeom prst="rect">
              <a:avLst/>
            </a:prstGeom>
            <a:noFill/>
          </p:spPr>
          <p:txBody>
            <a:bodyPr wrap="none" rtlCol="0">
              <a:spAutoFit/>
            </a:bodyPr>
            <a:lstStyle/>
            <a:p>
              <a:r>
                <a:rPr lang="en-GB" sz="1400" dirty="0">
                  <a:solidFill>
                    <a:schemeClr val="tx2"/>
                  </a:solidFill>
                </a:rPr>
                <a:t>750</a:t>
              </a:r>
            </a:p>
          </p:txBody>
        </p:sp>
        <p:sp>
          <p:nvSpPr>
            <p:cNvPr id="11" name="TextBox 10">
              <a:extLst>
                <a:ext uri="{FF2B5EF4-FFF2-40B4-BE49-F238E27FC236}">
                  <a16:creationId xmlns:a16="http://schemas.microsoft.com/office/drawing/2014/main" id="{4B74C474-54F0-4460-880E-8A43F7C4B50F}"/>
                </a:ext>
              </a:extLst>
            </p:cNvPr>
            <p:cNvSpPr txBox="1"/>
            <p:nvPr/>
          </p:nvSpPr>
          <p:spPr>
            <a:xfrm>
              <a:off x="2239628" y="4810233"/>
              <a:ext cx="498873" cy="523220"/>
            </a:xfrm>
            <a:prstGeom prst="rect">
              <a:avLst/>
            </a:prstGeom>
            <a:noFill/>
          </p:spPr>
          <p:txBody>
            <a:bodyPr wrap="square" rtlCol="0">
              <a:spAutoFit/>
            </a:bodyPr>
            <a:lstStyle/>
            <a:p>
              <a:r>
                <a:rPr lang="en-GB" sz="1400" dirty="0">
                  <a:solidFill>
                    <a:schemeClr val="tx2"/>
                  </a:solidFill>
                </a:rPr>
                <a:t>500</a:t>
              </a:r>
            </a:p>
          </p:txBody>
        </p:sp>
        <p:sp>
          <p:nvSpPr>
            <p:cNvPr id="12" name="TextBox 11">
              <a:extLst>
                <a:ext uri="{FF2B5EF4-FFF2-40B4-BE49-F238E27FC236}">
                  <a16:creationId xmlns:a16="http://schemas.microsoft.com/office/drawing/2014/main" id="{FE8E5939-DB34-4E4C-90C6-C0BEB595C2B3}"/>
                </a:ext>
              </a:extLst>
            </p:cNvPr>
            <p:cNvSpPr txBox="1"/>
            <p:nvPr/>
          </p:nvSpPr>
          <p:spPr>
            <a:xfrm>
              <a:off x="2218106" y="5384859"/>
              <a:ext cx="498873" cy="523220"/>
            </a:xfrm>
            <a:prstGeom prst="rect">
              <a:avLst/>
            </a:prstGeom>
            <a:noFill/>
          </p:spPr>
          <p:txBody>
            <a:bodyPr wrap="square" rtlCol="0">
              <a:spAutoFit/>
            </a:bodyPr>
            <a:lstStyle/>
            <a:p>
              <a:r>
                <a:rPr lang="en-GB" sz="1400" dirty="0">
                  <a:solidFill>
                    <a:schemeClr val="tx2"/>
                  </a:solidFill>
                </a:rPr>
                <a:t>250</a:t>
              </a:r>
            </a:p>
          </p:txBody>
        </p:sp>
        <p:sp>
          <p:nvSpPr>
            <p:cNvPr id="13" name="TextBox 12">
              <a:extLst>
                <a:ext uri="{FF2B5EF4-FFF2-40B4-BE49-F238E27FC236}">
                  <a16:creationId xmlns:a16="http://schemas.microsoft.com/office/drawing/2014/main" id="{6FE82D5E-54A6-4C7D-BE0D-F941126EF133}"/>
                </a:ext>
              </a:extLst>
            </p:cNvPr>
            <p:cNvSpPr txBox="1"/>
            <p:nvPr/>
          </p:nvSpPr>
          <p:spPr>
            <a:xfrm>
              <a:off x="2427185" y="5959486"/>
              <a:ext cx="498873" cy="316605"/>
            </a:xfrm>
            <a:prstGeom prst="rect">
              <a:avLst/>
            </a:prstGeom>
            <a:noFill/>
          </p:spPr>
          <p:txBody>
            <a:bodyPr wrap="square" rtlCol="0">
              <a:spAutoFit/>
            </a:bodyPr>
            <a:lstStyle/>
            <a:p>
              <a:r>
                <a:rPr lang="en-GB" sz="1400" dirty="0">
                  <a:solidFill>
                    <a:schemeClr val="tx2"/>
                  </a:solidFill>
                </a:rPr>
                <a:t>0</a:t>
              </a:r>
            </a:p>
          </p:txBody>
        </p:sp>
        <p:sp>
          <p:nvSpPr>
            <p:cNvPr id="14" name="TextBox 13">
              <a:extLst>
                <a:ext uri="{FF2B5EF4-FFF2-40B4-BE49-F238E27FC236}">
                  <a16:creationId xmlns:a16="http://schemas.microsoft.com/office/drawing/2014/main" id="{52E99097-9659-480B-BFC0-FDAB6689EB89}"/>
                </a:ext>
              </a:extLst>
            </p:cNvPr>
            <p:cNvSpPr txBox="1"/>
            <p:nvPr/>
          </p:nvSpPr>
          <p:spPr>
            <a:xfrm>
              <a:off x="6150657" y="1562608"/>
              <a:ext cx="1415904" cy="431734"/>
            </a:xfrm>
            <a:prstGeom prst="rect">
              <a:avLst/>
            </a:prstGeom>
            <a:noFill/>
          </p:spPr>
          <p:txBody>
            <a:bodyPr wrap="square" rtlCol="0">
              <a:spAutoFit/>
            </a:bodyPr>
            <a:lstStyle/>
            <a:p>
              <a:r>
                <a:rPr lang="en-GB" sz="1100" b="1" dirty="0">
                  <a:solidFill>
                    <a:schemeClr val="tx2"/>
                  </a:solidFill>
                </a:rPr>
                <a:t>1923-1947</a:t>
              </a:r>
            </a:p>
            <a:p>
              <a:r>
                <a:rPr lang="en-GB" sz="1100" b="1" dirty="0">
                  <a:solidFill>
                    <a:schemeClr val="tx2"/>
                  </a:solidFill>
                </a:rPr>
                <a:t>The Big Four</a:t>
              </a:r>
            </a:p>
          </p:txBody>
        </p:sp>
        <p:sp>
          <p:nvSpPr>
            <p:cNvPr id="15" name="TextBox 14">
              <a:extLst>
                <a:ext uri="{FF2B5EF4-FFF2-40B4-BE49-F238E27FC236}">
                  <a16:creationId xmlns:a16="http://schemas.microsoft.com/office/drawing/2014/main" id="{DAA8D5F8-693B-4E23-B00F-32F55EB6087A}"/>
                </a:ext>
              </a:extLst>
            </p:cNvPr>
            <p:cNvSpPr txBox="1"/>
            <p:nvPr/>
          </p:nvSpPr>
          <p:spPr>
            <a:xfrm>
              <a:off x="7095896" y="1464056"/>
              <a:ext cx="2193805" cy="604428"/>
            </a:xfrm>
            <a:prstGeom prst="rect">
              <a:avLst/>
            </a:prstGeom>
            <a:noFill/>
          </p:spPr>
          <p:txBody>
            <a:bodyPr wrap="square" rtlCol="0">
              <a:spAutoFit/>
            </a:bodyPr>
            <a:lstStyle/>
            <a:p>
              <a:r>
                <a:rPr lang="en-GB" sz="1100" b="1" dirty="0">
                  <a:solidFill>
                    <a:schemeClr val="tx2"/>
                  </a:solidFill>
                </a:rPr>
                <a:t>1948-1995</a:t>
              </a:r>
            </a:p>
            <a:p>
              <a:r>
                <a:rPr lang="en-GB" sz="1100" b="1" dirty="0">
                  <a:solidFill>
                    <a:schemeClr val="tx2"/>
                  </a:solidFill>
                </a:rPr>
                <a:t>Nationalisation </a:t>
              </a:r>
            </a:p>
            <a:p>
              <a:r>
                <a:rPr lang="en-GB" sz="1100" b="1" dirty="0">
                  <a:solidFill>
                    <a:schemeClr val="tx2"/>
                  </a:solidFill>
                </a:rPr>
                <a:t>(British Rail)</a:t>
              </a:r>
            </a:p>
          </p:txBody>
        </p:sp>
        <p:sp>
          <p:nvSpPr>
            <p:cNvPr id="5" name="TextBox 4">
              <a:extLst>
                <a:ext uri="{FF2B5EF4-FFF2-40B4-BE49-F238E27FC236}">
                  <a16:creationId xmlns:a16="http://schemas.microsoft.com/office/drawing/2014/main" id="{97FF40C4-94B4-4F3E-8D37-7ACEA118B225}"/>
                </a:ext>
              </a:extLst>
            </p:cNvPr>
            <p:cNvSpPr txBox="1"/>
            <p:nvPr/>
          </p:nvSpPr>
          <p:spPr>
            <a:xfrm rot="16200000">
              <a:off x="2437517" y="6220250"/>
              <a:ext cx="598431" cy="410369"/>
            </a:xfrm>
            <a:prstGeom prst="rect">
              <a:avLst/>
            </a:prstGeom>
            <a:noFill/>
          </p:spPr>
          <p:txBody>
            <a:bodyPr wrap="square" rtlCol="0">
              <a:spAutoFit/>
            </a:bodyPr>
            <a:lstStyle>
              <a:defPPr>
                <a:defRPr lang="en-US"/>
              </a:defPPr>
              <a:lvl1pPr>
                <a:defRPr sz="1600">
                  <a:solidFill>
                    <a:schemeClr val="tx2"/>
                  </a:solidFill>
                </a:defRPr>
              </a:lvl1pPr>
            </a:lstStyle>
            <a:p>
              <a:r>
                <a:rPr lang="en-GB" sz="1400" dirty="0"/>
                <a:t>1830</a:t>
              </a:r>
            </a:p>
          </p:txBody>
        </p:sp>
        <p:sp>
          <p:nvSpPr>
            <p:cNvPr id="17" name="TextBox 16">
              <a:extLst>
                <a:ext uri="{FF2B5EF4-FFF2-40B4-BE49-F238E27FC236}">
                  <a16:creationId xmlns:a16="http://schemas.microsoft.com/office/drawing/2014/main" id="{8B01D3C1-38C4-420D-A38B-85DE0D2FDC53}"/>
                </a:ext>
              </a:extLst>
            </p:cNvPr>
            <p:cNvSpPr txBox="1"/>
            <p:nvPr/>
          </p:nvSpPr>
          <p:spPr>
            <a:xfrm rot="16200000">
              <a:off x="2811904" y="6220250"/>
              <a:ext cx="598431" cy="410369"/>
            </a:xfrm>
            <a:prstGeom prst="rect">
              <a:avLst/>
            </a:prstGeom>
            <a:noFill/>
          </p:spPr>
          <p:txBody>
            <a:bodyPr wrap="square" rtlCol="0">
              <a:spAutoFit/>
            </a:bodyPr>
            <a:lstStyle>
              <a:defPPr>
                <a:defRPr lang="en-US"/>
              </a:defPPr>
              <a:lvl1pPr>
                <a:defRPr sz="1600">
                  <a:solidFill>
                    <a:schemeClr val="tx2"/>
                  </a:solidFill>
                </a:defRPr>
              </a:lvl1pPr>
            </a:lstStyle>
            <a:p>
              <a:r>
                <a:rPr lang="en-GB" sz="1400" dirty="0"/>
                <a:t>1840</a:t>
              </a:r>
            </a:p>
          </p:txBody>
        </p:sp>
        <p:sp>
          <p:nvSpPr>
            <p:cNvPr id="18" name="TextBox 17">
              <a:extLst>
                <a:ext uri="{FF2B5EF4-FFF2-40B4-BE49-F238E27FC236}">
                  <a16:creationId xmlns:a16="http://schemas.microsoft.com/office/drawing/2014/main" id="{627B4A26-3211-46C2-B506-DF8DBF0AF516}"/>
                </a:ext>
              </a:extLst>
            </p:cNvPr>
            <p:cNvSpPr txBox="1"/>
            <p:nvPr/>
          </p:nvSpPr>
          <p:spPr>
            <a:xfrm rot="16200000">
              <a:off x="3186292" y="6220250"/>
              <a:ext cx="598431" cy="410369"/>
            </a:xfrm>
            <a:prstGeom prst="rect">
              <a:avLst/>
            </a:prstGeom>
            <a:noFill/>
          </p:spPr>
          <p:txBody>
            <a:bodyPr wrap="square" rtlCol="0">
              <a:spAutoFit/>
            </a:bodyPr>
            <a:lstStyle>
              <a:defPPr>
                <a:defRPr lang="en-US"/>
              </a:defPPr>
              <a:lvl1pPr>
                <a:defRPr sz="1600">
                  <a:solidFill>
                    <a:schemeClr val="tx2"/>
                  </a:solidFill>
                </a:defRPr>
              </a:lvl1pPr>
            </a:lstStyle>
            <a:p>
              <a:r>
                <a:rPr lang="en-GB" sz="1400" dirty="0"/>
                <a:t>1850</a:t>
              </a:r>
            </a:p>
          </p:txBody>
        </p:sp>
        <p:sp>
          <p:nvSpPr>
            <p:cNvPr id="19" name="TextBox 18">
              <a:extLst>
                <a:ext uri="{FF2B5EF4-FFF2-40B4-BE49-F238E27FC236}">
                  <a16:creationId xmlns:a16="http://schemas.microsoft.com/office/drawing/2014/main" id="{4A46EE98-01E7-4217-83D5-51E036170C57}"/>
                </a:ext>
              </a:extLst>
            </p:cNvPr>
            <p:cNvSpPr txBox="1"/>
            <p:nvPr/>
          </p:nvSpPr>
          <p:spPr>
            <a:xfrm rot="16200000">
              <a:off x="3560680" y="6220250"/>
              <a:ext cx="598431" cy="410369"/>
            </a:xfrm>
            <a:prstGeom prst="rect">
              <a:avLst/>
            </a:prstGeom>
            <a:noFill/>
          </p:spPr>
          <p:txBody>
            <a:bodyPr wrap="square" rtlCol="0">
              <a:spAutoFit/>
            </a:bodyPr>
            <a:lstStyle>
              <a:defPPr>
                <a:defRPr lang="en-US"/>
              </a:defPPr>
              <a:lvl1pPr>
                <a:defRPr sz="1600">
                  <a:solidFill>
                    <a:schemeClr val="tx2"/>
                  </a:solidFill>
                </a:defRPr>
              </a:lvl1pPr>
            </a:lstStyle>
            <a:p>
              <a:r>
                <a:rPr lang="en-GB" sz="1400" dirty="0"/>
                <a:t>1860</a:t>
              </a:r>
            </a:p>
          </p:txBody>
        </p:sp>
        <p:sp>
          <p:nvSpPr>
            <p:cNvPr id="20" name="TextBox 19">
              <a:extLst>
                <a:ext uri="{FF2B5EF4-FFF2-40B4-BE49-F238E27FC236}">
                  <a16:creationId xmlns:a16="http://schemas.microsoft.com/office/drawing/2014/main" id="{0D983206-4024-4FD7-B432-FBF4E4BA6F85}"/>
                </a:ext>
              </a:extLst>
            </p:cNvPr>
            <p:cNvSpPr txBox="1"/>
            <p:nvPr/>
          </p:nvSpPr>
          <p:spPr>
            <a:xfrm rot="16200000">
              <a:off x="3935067" y="6220250"/>
              <a:ext cx="598431" cy="410369"/>
            </a:xfrm>
            <a:prstGeom prst="rect">
              <a:avLst/>
            </a:prstGeom>
            <a:noFill/>
          </p:spPr>
          <p:txBody>
            <a:bodyPr wrap="square" rtlCol="0">
              <a:spAutoFit/>
            </a:bodyPr>
            <a:lstStyle>
              <a:defPPr>
                <a:defRPr lang="en-US"/>
              </a:defPPr>
              <a:lvl1pPr>
                <a:defRPr sz="1600">
                  <a:solidFill>
                    <a:schemeClr val="tx2"/>
                  </a:solidFill>
                </a:defRPr>
              </a:lvl1pPr>
            </a:lstStyle>
            <a:p>
              <a:r>
                <a:rPr lang="en-GB" sz="1400" dirty="0"/>
                <a:t>1870</a:t>
              </a:r>
            </a:p>
          </p:txBody>
        </p:sp>
        <p:sp>
          <p:nvSpPr>
            <p:cNvPr id="21" name="TextBox 20">
              <a:extLst>
                <a:ext uri="{FF2B5EF4-FFF2-40B4-BE49-F238E27FC236}">
                  <a16:creationId xmlns:a16="http://schemas.microsoft.com/office/drawing/2014/main" id="{E35896FD-62B1-4A8C-95EF-6B4B9AA814AF}"/>
                </a:ext>
              </a:extLst>
            </p:cNvPr>
            <p:cNvSpPr txBox="1"/>
            <p:nvPr/>
          </p:nvSpPr>
          <p:spPr>
            <a:xfrm rot="16200000">
              <a:off x="4309455" y="6220250"/>
              <a:ext cx="598431" cy="410369"/>
            </a:xfrm>
            <a:prstGeom prst="rect">
              <a:avLst/>
            </a:prstGeom>
            <a:noFill/>
          </p:spPr>
          <p:txBody>
            <a:bodyPr wrap="square" rtlCol="0">
              <a:spAutoFit/>
            </a:bodyPr>
            <a:lstStyle>
              <a:defPPr>
                <a:defRPr lang="en-US"/>
              </a:defPPr>
              <a:lvl1pPr>
                <a:defRPr sz="1600">
                  <a:solidFill>
                    <a:schemeClr val="tx2"/>
                  </a:solidFill>
                </a:defRPr>
              </a:lvl1pPr>
            </a:lstStyle>
            <a:p>
              <a:r>
                <a:rPr lang="en-GB" sz="1400" dirty="0"/>
                <a:t>1880</a:t>
              </a:r>
            </a:p>
          </p:txBody>
        </p:sp>
        <p:sp>
          <p:nvSpPr>
            <p:cNvPr id="22" name="TextBox 21">
              <a:extLst>
                <a:ext uri="{FF2B5EF4-FFF2-40B4-BE49-F238E27FC236}">
                  <a16:creationId xmlns:a16="http://schemas.microsoft.com/office/drawing/2014/main" id="{381936F9-D2D7-45FD-8E7A-2BA289E256F9}"/>
                </a:ext>
              </a:extLst>
            </p:cNvPr>
            <p:cNvSpPr txBox="1"/>
            <p:nvPr/>
          </p:nvSpPr>
          <p:spPr>
            <a:xfrm rot="16200000">
              <a:off x="4683843" y="6220250"/>
              <a:ext cx="598431" cy="410369"/>
            </a:xfrm>
            <a:prstGeom prst="rect">
              <a:avLst/>
            </a:prstGeom>
            <a:noFill/>
          </p:spPr>
          <p:txBody>
            <a:bodyPr wrap="square" rtlCol="0">
              <a:spAutoFit/>
            </a:bodyPr>
            <a:lstStyle>
              <a:defPPr>
                <a:defRPr lang="en-US"/>
              </a:defPPr>
              <a:lvl1pPr>
                <a:defRPr sz="1600">
                  <a:solidFill>
                    <a:schemeClr val="tx2"/>
                  </a:solidFill>
                </a:defRPr>
              </a:lvl1pPr>
            </a:lstStyle>
            <a:p>
              <a:r>
                <a:rPr lang="en-GB" sz="1400" dirty="0"/>
                <a:t>1890</a:t>
              </a:r>
            </a:p>
          </p:txBody>
        </p:sp>
        <p:sp>
          <p:nvSpPr>
            <p:cNvPr id="23" name="TextBox 22">
              <a:extLst>
                <a:ext uri="{FF2B5EF4-FFF2-40B4-BE49-F238E27FC236}">
                  <a16:creationId xmlns:a16="http://schemas.microsoft.com/office/drawing/2014/main" id="{D67228A3-7855-4918-B5B0-4B53529D820A}"/>
                </a:ext>
              </a:extLst>
            </p:cNvPr>
            <p:cNvSpPr txBox="1"/>
            <p:nvPr/>
          </p:nvSpPr>
          <p:spPr>
            <a:xfrm rot="16200000">
              <a:off x="5058231" y="6220250"/>
              <a:ext cx="598431" cy="410369"/>
            </a:xfrm>
            <a:prstGeom prst="rect">
              <a:avLst/>
            </a:prstGeom>
            <a:noFill/>
          </p:spPr>
          <p:txBody>
            <a:bodyPr wrap="square" rtlCol="0">
              <a:spAutoFit/>
            </a:bodyPr>
            <a:lstStyle>
              <a:defPPr>
                <a:defRPr lang="en-US"/>
              </a:defPPr>
              <a:lvl1pPr>
                <a:defRPr sz="1600">
                  <a:solidFill>
                    <a:schemeClr val="tx2"/>
                  </a:solidFill>
                </a:defRPr>
              </a:lvl1pPr>
            </a:lstStyle>
            <a:p>
              <a:r>
                <a:rPr lang="en-GB" sz="1400" dirty="0"/>
                <a:t>1900</a:t>
              </a:r>
            </a:p>
          </p:txBody>
        </p:sp>
        <p:sp>
          <p:nvSpPr>
            <p:cNvPr id="24" name="TextBox 23">
              <a:extLst>
                <a:ext uri="{FF2B5EF4-FFF2-40B4-BE49-F238E27FC236}">
                  <a16:creationId xmlns:a16="http://schemas.microsoft.com/office/drawing/2014/main" id="{F4926E83-4B42-4EA3-B8D5-BFFCDA65A412}"/>
                </a:ext>
              </a:extLst>
            </p:cNvPr>
            <p:cNvSpPr txBox="1"/>
            <p:nvPr/>
          </p:nvSpPr>
          <p:spPr>
            <a:xfrm rot="16200000">
              <a:off x="5432619" y="6220250"/>
              <a:ext cx="598431" cy="410369"/>
            </a:xfrm>
            <a:prstGeom prst="rect">
              <a:avLst/>
            </a:prstGeom>
            <a:noFill/>
          </p:spPr>
          <p:txBody>
            <a:bodyPr wrap="square" rtlCol="0">
              <a:spAutoFit/>
            </a:bodyPr>
            <a:lstStyle>
              <a:defPPr>
                <a:defRPr lang="en-US"/>
              </a:defPPr>
              <a:lvl1pPr>
                <a:defRPr sz="1600">
                  <a:solidFill>
                    <a:schemeClr val="tx2"/>
                  </a:solidFill>
                </a:defRPr>
              </a:lvl1pPr>
            </a:lstStyle>
            <a:p>
              <a:r>
                <a:rPr lang="en-GB" sz="1400" dirty="0"/>
                <a:t>1910</a:t>
              </a:r>
            </a:p>
          </p:txBody>
        </p:sp>
        <p:sp>
          <p:nvSpPr>
            <p:cNvPr id="25" name="TextBox 24">
              <a:extLst>
                <a:ext uri="{FF2B5EF4-FFF2-40B4-BE49-F238E27FC236}">
                  <a16:creationId xmlns:a16="http://schemas.microsoft.com/office/drawing/2014/main" id="{EFCEDF8E-963C-44B0-A278-CFDDC979B69F}"/>
                </a:ext>
              </a:extLst>
            </p:cNvPr>
            <p:cNvSpPr txBox="1"/>
            <p:nvPr/>
          </p:nvSpPr>
          <p:spPr>
            <a:xfrm rot="16200000">
              <a:off x="5807007" y="6220250"/>
              <a:ext cx="598431" cy="410369"/>
            </a:xfrm>
            <a:prstGeom prst="rect">
              <a:avLst/>
            </a:prstGeom>
            <a:noFill/>
          </p:spPr>
          <p:txBody>
            <a:bodyPr wrap="square" rtlCol="0">
              <a:spAutoFit/>
            </a:bodyPr>
            <a:lstStyle>
              <a:defPPr>
                <a:defRPr lang="en-US"/>
              </a:defPPr>
              <a:lvl1pPr>
                <a:defRPr sz="1600">
                  <a:solidFill>
                    <a:schemeClr val="tx2"/>
                  </a:solidFill>
                </a:defRPr>
              </a:lvl1pPr>
            </a:lstStyle>
            <a:p>
              <a:r>
                <a:rPr lang="en-GB" sz="1400" dirty="0"/>
                <a:t>1920</a:t>
              </a:r>
            </a:p>
          </p:txBody>
        </p:sp>
        <p:sp>
          <p:nvSpPr>
            <p:cNvPr id="26" name="TextBox 25">
              <a:extLst>
                <a:ext uri="{FF2B5EF4-FFF2-40B4-BE49-F238E27FC236}">
                  <a16:creationId xmlns:a16="http://schemas.microsoft.com/office/drawing/2014/main" id="{1115C82D-9035-4908-94BE-56B7042F3909}"/>
                </a:ext>
              </a:extLst>
            </p:cNvPr>
            <p:cNvSpPr txBox="1"/>
            <p:nvPr/>
          </p:nvSpPr>
          <p:spPr>
            <a:xfrm rot="16200000">
              <a:off x="6181394" y="6220250"/>
              <a:ext cx="598431" cy="410369"/>
            </a:xfrm>
            <a:prstGeom prst="rect">
              <a:avLst/>
            </a:prstGeom>
            <a:noFill/>
          </p:spPr>
          <p:txBody>
            <a:bodyPr wrap="square" rtlCol="0">
              <a:spAutoFit/>
            </a:bodyPr>
            <a:lstStyle>
              <a:defPPr>
                <a:defRPr lang="en-US"/>
              </a:defPPr>
              <a:lvl1pPr>
                <a:defRPr sz="1600">
                  <a:solidFill>
                    <a:schemeClr val="tx2"/>
                  </a:solidFill>
                </a:defRPr>
              </a:lvl1pPr>
            </a:lstStyle>
            <a:p>
              <a:r>
                <a:rPr lang="en-GB" sz="1400" dirty="0"/>
                <a:t>1930</a:t>
              </a:r>
            </a:p>
          </p:txBody>
        </p:sp>
        <p:sp>
          <p:nvSpPr>
            <p:cNvPr id="27" name="TextBox 26">
              <a:extLst>
                <a:ext uri="{FF2B5EF4-FFF2-40B4-BE49-F238E27FC236}">
                  <a16:creationId xmlns:a16="http://schemas.microsoft.com/office/drawing/2014/main" id="{30749563-1186-4C59-818E-FC9D6D0BCE78}"/>
                </a:ext>
              </a:extLst>
            </p:cNvPr>
            <p:cNvSpPr txBox="1"/>
            <p:nvPr/>
          </p:nvSpPr>
          <p:spPr>
            <a:xfrm rot="16200000">
              <a:off x="6555781" y="6220250"/>
              <a:ext cx="598431" cy="410369"/>
            </a:xfrm>
            <a:prstGeom prst="rect">
              <a:avLst/>
            </a:prstGeom>
            <a:noFill/>
          </p:spPr>
          <p:txBody>
            <a:bodyPr wrap="square" rtlCol="0">
              <a:spAutoFit/>
            </a:bodyPr>
            <a:lstStyle>
              <a:defPPr>
                <a:defRPr lang="en-US"/>
              </a:defPPr>
              <a:lvl1pPr>
                <a:defRPr sz="1600">
                  <a:solidFill>
                    <a:schemeClr val="tx2"/>
                  </a:solidFill>
                </a:defRPr>
              </a:lvl1pPr>
            </a:lstStyle>
            <a:p>
              <a:r>
                <a:rPr lang="en-GB" sz="1400" dirty="0"/>
                <a:t>1940</a:t>
              </a:r>
            </a:p>
          </p:txBody>
        </p:sp>
        <p:sp>
          <p:nvSpPr>
            <p:cNvPr id="28" name="TextBox 27">
              <a:extLst>
                <a:ext uri="{FF2B5EF4-FFF2-40B4-BE49-F238E27FC236}">
                  <a16:creationId xmlns:a16="http://schemas.microsoft.com/office/drawing/2014/main" id="{FB3E3B79-8631-4282-8A9D-82FBD27AA700}"/>
                </a:ext>
              </a:extLst>
            </p:cNvPr>
            <p:cNvSpPr txBox="1"/>
            <p:nvPr/>
          </p:nvSpPr>
          <p:spPr>
            <a:xfrm rot="16200000">
              <a:off x="6930169" y="6220250"/>
              <a:ext cx="598431" cy="410369"/>
            </a:xfrm>
            <a:prstGeom prst="rect">
              <a:avLst/>
            </a:prstGeom>
            <a:noFill/>
          </p:spPr>
          <p:txBody>
            <a:bodyPr wrap="square" rtlCol="0">
              <a:spAutoFit/>
            </a:bodyPr>
            <a:lstStyle>
              <a:defPPr>
                <a:defRPr lang="en-US"/>
              </a:defPPr>
              <a:lvl1pPr>
                <a:defRPr sz="1600">
                  <a:solidFill>
                    <a:schemeClr val="tx2"/>
                  </a:solidFill>
                </a:defRPr>
              </a:lvl1pPr>
            </a:lstStyle>
            <a:p>
              <a:r>
                <a:rPr lang="en-GB" sz="1400" dirty="0"/>
                <a:t>1950</a:t>
              </a:r>
            </a:p>
          </p:txBody>
        </p:sp>
        <p:sp>
          <p:nvSpPr>
            <p:cNvPr id="29" name="TextBox 28">
              <a:extLst>
                <a:ext uri="{FF2B5EF4-FFF2-40B4-BE49-F238E27FC236}">
                  <a16:creationId xmlns:a16="http://schemas.microsoft.com/office/drawing/2014/main" id="{99568F8C-2C3D-4B65-97D4-A9F3559D41C4}"/>
                </a:ext>
              </a:extLst>
            </p:cNvPr>
            <p:cNvSpPr txBox="1"/>
            <p:nvPr/>
          </p:nvSpPr>
          <p:spPr>
            <a:xfrm rot="16200000">
              <a:off x="7304557" y="6220250"/>
              <a:ext cx="598431" cy="410369"/>
            </a:xfrm>
            <a:prstGeom prst="rect">
              <a:avLst/>
            </a:prstGeom>
            <a:noFill/>
          </p:spPr>
          <p:txBody>
            <a:bodyPr wrap="square" rtlCol="0">
              <a:spAutoFit/>
            </a:bodyPr>
            <a:lstStyle>
              <a:defPPr>
                <a:defRPr lang="en-US"/>
              </a:defPPr>
              <a:lvl1pPr>
                <a:defRPr sz="1600">
                  <a:solidFill>
                    <a:schemeClr val="tx2"/>
                  </a:solidFill>
                </a:defRPr>
              </a:lvl1pPr>
            </a:lstStyle>
            <a:p>
              <a:r>
                <a:rPr lang="en-GB" sz="1400" dirty="0"/>
                <a:t>1960</a:t>
              </a:r>
            </a:p>
          </p:txBody>
        </p:sp>
        <p:sp>
          <p:nvSpPr>
            <p:cNvPr id="30" name="TextBox 29">
              <a:extLst>
                <a:ext uri="{FF2B5EF4-FFF2-40B4-BE49-F238E27FC236}">
                  <a16:creationId xmlns:a16="http://schemas.microsoft.com/office/drawing/2014/main" id="{FFD086B4-0E19-4335-9206-D40E26A064E6}"/>
                </a:ext>
              </a:extLst>
            </p:cNvPr>
            <p:cNvSpPr txBox="1"/>
            <p:nvPr/>
          </p:nvSpPr>
          <p:spPr>
            <a:xfrm rot="16200000">
              <a:off x="7678944" y="6220250"/>
              <a:ext cx="598431" cy="410369"/>
            </a:xfrm>
            <a:prstGeom prst="rect">
              <a:avLst/>
            </a:prstGeom>
            <a:noFill/>
          </p:spPr>
          <p:txBody>
            <a:bodyPr wrap="square" rtlCol="0">
              <a:spAutoFit/>
            </a:bodyPr>
            <a:lstStyle>
              <a:defPPr>
                <a:defRPr lang="en-US"/>
              </a:defPPr>
              <a:lvl1pPr>
                <a:defRPr sz="1600">
                  <a:solidFill>
                    <a:schemeClr val="tx2"/>
                  </a:solidFill>
                </a:defRPr>
              </a:lvl1pPr>
            </a:lstStyle>
            <a:p>
              <a:r>
                <a:rPr lang="en-GB" sz="1400" dirty="0"/>
                <a:t>1970</a:t>
              </a:r>
            </a:p>
          </p:txBody>
        </p:sp>
        <p:sp>
          <p:nvSpPr>
            <p:cNvPr id="31" name="TextBox 30">
              <a:extLst>
                <a:ext uri="{FF2B5EF4-FFF2-40B4-BE49-F238E27FC236}">
                  <a16:creationId xmlns:a16="http://schemas.microsoft.com/office/drawing/2014/main" id="{E00051C0-05F1-453B-913B-C25A6174D16E}"/>
                </a:ext>
              </a:extLst>
            </p:cNvPr>
            <p:cNvSpPr txBox="1"/>
            <p:nvPr/>
          </p:nvSpPr>
          <p:spPr>
            <a:xfrm rot="16200000">
              <a:off x="8053332" y="6220250"/>
              <a:ext cx="598431" cy="410369"/>
            </a:xfrm>
            <a:prstGeom prst="rect">
              <a:avLst/>
            </a:prstGeom>
            <a:noFill/>
          </p:spPr>
          <p:txBody>
            <a:bodyPr wrap="square" rtlCol="0">
              <a:spAutoFit/>
            </a:bodyPr>
            <a:lstStyle>
              <a:defPPr>
                <a:defRPr lang="en-US"/>
              </a:defPPr>
              <a:lvl1pPr>
                <a:defRPr sz="1600">
                  <a:solidFill>
                    <a:schemeClr val="tx2"/>
                  </a:solidFill>
                </a:defRPr>
              </a:lvl1pPr>
            </a:lstStyle>
            <a:p>
              <a:r>
                <a:rPr lang="en-GB" sz="1400" dirty="0"/>
                <a:t>1980</a:t>
              </a:r>
            </a:p>
          </p:txBody>
        </p:sp>
        <p:sp>
          <p:nvSpPr>
            <p:cNvPr id="32" name="TextBox 31">
              <a:extLst>
                <a:ext uri="{FF2B5EF4-FFF2-40B4-BE49-F238E27FC236}">
                  <a16:creationId xmlns:a16="http://schemas.microsoft.com/office/drawing/2014/main" id="{5CB50F0E-34DB-45F4-A133-950C76C07D7F}"/>
                </a:ext>
              </a:extLst>
            </p:cNvPr>
            <p:cNvSpPr txBox="1"/>
            <p:nvPr/>
          </p:nvSpPr>
          <p:spPr>
            <a:xfrm rot="16200000">
              <a:off x="8427720" y="6220250"/>
              <a:ext cx="598431" cy="410369"/>
            </a:xfrm>
            <a:prstGeom prst="rect">
              <a:avLst/>
            </a:prstGeom>
            <a:noFill/>
          </p:spPr>
          <p:txBody>
            <a:bodyPr wrap="square" rtlCol="0">
              <a:spAutoFit/>
            </a:bodyPr>
            <a:lstStyle>
              <a:defPPr>
                <a:defRPr lang="en-US"/>
              </a:defPPr>
              <a:lvl1pPr>
                <a:defRPr sz="1600">
                  <a:solidFill>
                    <a:schemeClr val="tx2"/>
                  </a:solidFill>
                </a:defRPr>
              </a:lvl1pPr>
            </a:lstStyle>
            <a:p>
              <a:r>
                <a:rPr lang="en-GB" sz="1400" dirty="0"/>
                <a:t>1990</a:t>
              </a:r>
            </a:p>
          </p:txBody>
        </p:sp>
        <p:sp>
          <p:nvSpPr>
            <p:cNvPr id="33" name="TextBox 32">
              <a:extLst>
                <a:ext uri="{FF2B5EF4-FFF2-40B4-BE49-F238E27FC236}">
                  <a16:creationId xmlns:a16="http://schemas.microsoft.com/office/drawing/2014/main" id="{BCA26F68-3C4F-40B8-8961-CB781EB79316}"/>
                </a:ext>
              </a:extLst>
            </p:cNvPr>
            <p:cNvSpPr txBox="1"/>
            <p:nvPr/>
          </p:nvSpPr>
          <p:spPr>
            <a:xfrm rot="16200000">
              <a:off x="8802108" y="6220250"/>
              <a:ext cx="598431" cy="410369"/>
            </a:xfrm>
            <a:prstGeom prst="rect">
              <a:avLst/>
            </a:prstGeom>
            <a:noFill/>
          </p:spPr>
          <p:txBody>
            <a:bodyPr wrap="square" rtlCol="0">
              <a:spAutoFit/>
            </a:bodyPr>
            <a:lstStyle>
              <a:defPPr>
                <a:defRPr lang="en-US"/>
              </a:defPPr>
              <a:lvl1pPr>
                <a:defRPr sz="1600">
                  <a:solidFill>
                    <a:schemeClr val="tx2"/>
                  </a:solidFill>
                </a:defRPr>
              </a:lvl1pPr>
            </a:lstStyle>
            <a:p>
              <a:r>
                <a:rPr lang="en-GB" sz="1400" dirty="0"/>
                <a:t>2000</a:t>
              </a:r>
            </a:p>
          </p:txBody>
        </p:sp>
        <p:sp>
          <p:nvSpPr>
            <p:cNvPr id="34" name="TextBox 33">
              <a:extLst>
                <a:ext uri="{FF2B5EF4-FFF2-40B4-BE49-F238E27FC236}">
                  <a16:creationId xmlns:a16="http://schemas.microsoft.com/office/drawing/2014/main" id="{D803C7BF-EF07-4767-B8C5-043168DE035E}"/>
                </a:ext>
              </a:extLst>
            </p:cNvPr>
            <p:cNvSpPr txBox="1"/>
            <p:nvPr/>
          </p:nvSpPr>
          <p:spPr>
            <a:xfrm rot="16200000">
              <a:off x="9176496" y="6220250"/>
              <a:ext cx="598431" cy="410369"/>
            </a:xfrm>
            <a:prstGeom prst="rect">
              <a:avLst/>
            </a:prstGeom>
            <a:noFill/>
          </p:spPr>
          <p:txBody>
            <a:bodyPr wrap="square" rtlCol="0">
              <a:spAutoFit/>
            </a:bodyPr>
            <a:lstStyle>
              <a:defPPr>
                <a:defRPr lang="en-US"/>
              </a:defPPr>
              <a:lvl1pPr>
                <a:defRPr sz="1600">
                  <a:solidFill>
                    <a:schemeClr val="tx2"/>
                  </a:solidFill>
                </a:defRPr>
              </a:lvl1pPr>
            </a:lstStyle>
            <a:p>
              <a:r>
                <a:rPr lang="en-GB" sz="1400" dirty="0"/>
                <a:t>2010</a:t>
              </a:r>
            </a:p>
          </p:txBody>
        </p:sp>
        <p:sp>
          <p:nvSpPr>
            <p:cNvPr id="35" name="TextBox 34">
              <a:extLst>
                <a:ext uri="{FF2B5EF4-FFF2-40B4-BE49-F238E27FC236}">
                  <a16:creationId xmlns:a16="http://schemas.microsoft.com/office/drawing/2014/main" id="{32F4974A-A6AF-4A27-B372-74D73814FA9E}"/>
                </a:ext>
              </a:extLst>
            </p:cNvPr>
            <p:cNvSpPr txBox="1"/>
            <p:nvPr/>
          </p:nvSpPr>
          <p:spPr>
            <a:xfrm rot="16200000">
              <a:off x="9550881" y="6220250"/>
              <a:ext cx="598431" cy="410369"/>
            </a:xfrm>
            <a:prstGeom prst="rect">
              <a:avLst/>
            </a:prstGeom>
            <a:noFill/>
          </p:spPr>
          <p:txBody>
            <a:bodyPr wrap="square" rtlCol="0">
              <a:spAutoFit/>
            </a:bodyPr>
            <a:lstStyle>
              <a:defPPr>
                <a:defRPr lang="en-US"/>
              </a:defPPr>
              <a:lvl1pPr>
                <a:defRPr sz="1600">
                  <a:solidFill>
                    <a:schemeClr val="tx2"/>
                  </a:solidFill>
                </a:defRPr>
              </a:lvl1pPr>
            </a:lstStyle>
            <a:p>
              <a:r>
                <a:rPr lang="en-GB" sz="1400" dirty="0"/>
                <a:t>2020</a:t>
              </a:r>
            </a:p>
          </p:txBody>
        </p:sp>
        <p:cxnSp>
          <p:nvCxnSpPr>
            <p:cNvPr id="36" name="Straight Connector 35">
              <a:extLst>
                <a:ext uri="{FF2B5EF4-FFF2-40B4-BE49-F238E27FC236}">
                  <a16:creationId xmlns:a16="http://schemas.microsoft.com/office/drawing/2014/main" id="{5429A0C4-9116-4C30-8837-E865E41BF8D6}"/>
                </a:ext>
              </a:extLst>
            </p:cNvPr>
            <p:cNvCxnSpPr>
              <a:cxnSpLocks/>
            </p:cNvCxnSpPr>
            <p:nvPr/>
          </p:nvCxnSpPr>
          <p:spPr>
            <a:xfrm>
              <a:off x="2698837" y="1485768"/>
              <a:ext cx="71741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A15746F-7038-4B47-ADBD-A000958285A0}"/>
                </a:ext>
              </a:extLst>
            </p:cNvPr>
            <p:cNvCxnSpPr>
              <a:cxnSpLocks/>
            </p:cNvCxnSpPr>
            <p:nvPr/>
          </p:nvCxnSpPr>
          <p:spPr>
            <a:xfrm>
              <a:off x="2691151" y="2064943"/>
              <a:ext cx="717861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C3DD534-90C0-46C7-B46C-BEB4815C45FF}"/>
                </a:ext>
              </a:extLst>
            </p:cNvPr>
            <p:cNvCxnSpPr>
              <a:cxnSpLocks/>
            </p:cNvCxnSpPr>
            <p:nvPr/>
          </p:nvCxnSpPr>
          <p:spPr>
            <a:xfrm flipV="1">
              <a:off x="2701912" y="2653218"/>
              <a:ext cx="7171050" cy="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59DEDF7-F93F-491A-8CE8-206F77BDD42F}"/>
                </a:ext>
              </a:extLst>
            </p:cNvPr>
            <p:cNvCxnSpPr>
              <a:cxnSpLocks/>
            </p:cNvCxnSpPr>
            <p:nvPr/>
          </p:nvCxnSpPr>
          <p:spPr>
            <a:xfrm flipV="1">
              <a:off x="2689614" y="3215092"/>
              <a:ext cx="7187593" cy="1275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741EB0C-1703-4B83-9802-1649EBEC71DD}"/>
                </a:ext>
              </a:extLst>
            </p:cNvPr>
            <p:cNvCxnSpPr>
              <a:cxnSpLocks/>
            </p:cNvCxnSpPr>
            <p:nvPr/>
          </p:nvCxnSpPr>
          <p:spPr>
            <a:xfrm>
              <a:off x="2695763" y="3807016"/>
              <a:ext cx="71771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E431F89-F727-49C1-894D-FE07B3DE58B4}"/>
                </a:ext>
              </a:extLst>
            </p:cNvPr>
            <p:cNvCxnSpPr>
              <a:cxnSpLocks/>
            </p:cNvCxnSpPr>
            <p:nvPr/>
          </p:nvCxnSpPr>
          <p:spPr>
            <a:xfrm>
              <a:off x="2697300" y="4390740"/>
              <a:ext cx="717318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3D4685E-497D-4A85-BF6A-2BA91D5A9DB8}"/>
                </a:ext>
              </a:extLst>
            </p:cNvPr>
            <p:cNvCxnSpPr>
              <a:cxnSpLocks/>
            </p:cNvCxnSpPr>
            <p:nvPr/>
          </p:nvCxnSpPr>
          <p:spPr>
            <a:xfrm>
              <a:off x="2700253" y="4968535"/>
              <a:ext cx="717464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06D89E8-CB63-49F3-8C18-386802C9BA10}"/>
                </a:ext>
              </a:extLst>
            </p:cNvPr>
            <p:cNvCxnSpPr>
              <a:cxnSpLocks/>
            </p:cNvCxnSpPr>
            <p:nvPr/>
          </p:nvCxnSpPr>
          <p:spPr>
            <a:xfrm flipV="1">
              <a:off x="2686731" y="5556807"/>
              <a:ext cx="7184709" cy="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D4CA82D-DA22-4519-A63A-682AB768ED07}"/>
                </a:ext>
              </a:extLst>
            </p:cNvPr>
            <p:cNvCxnSpPr>
              <a:cxnSpLocks/>
            </p:cNvCxnSpPr>
            <p:nvPr/>
          </p:nvCxnSpPr>
          <p:spPr>
            <a:xfrm flipV="1">
              <a:off x="2689492" y="6123232"/>
              <a:ext cx="7187593" cy="1275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E5223C6-7E90-4DEC-B0D7-41CC7DEA8D11}"/>
                </a:ext>
              </a:extLst>
            </p:cNvPr>
            <p:cNvCxnSpPr>
              <a:cxnSpLocks/>
            </p:cNvCxnSpPr>
            <p:nvPr/>
          </p:nvCxnSpPr>
          <p:spPr>
            <a:xfrm>
              <a:off x="2688077" y="1484252"/>
              <a:ext cx="0" cy="463732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B729D02-01C5-4493-8772-A9E22D90D53E}"/>
                </a:ext>
              </a:extLst>
            </p:cNvPr>
            <p:cNvSpPr txBox="1"/>
            <p:nvPr/>
          </p:nvSpPr>
          <p:spPr>
            <a:xfrm>
              <a:off x="8893296" y="1538348"/>
              <a:ext cx="2193805" cy="431734"/>
            </a:xfrm>
            <a:prstGeom prst="rect">
              <a:avLst/>
            </a:prstGeom>
            <a:noFill/>
          </p:spPr>
          <p:txBody>
            <a:bodyPr wrap="square" rtlCol="0">
              <a:spAutoFit/>
            </a:bodyPr>
            <a:lstStyle/>
            <a:p>
              <a:r>
                <a:rPr lang="en-GB" sz="1100" b="1" dirty="0">
                  <a:solidFill>
                    <a:schemeClr val="tx2"/>
                  </a:solidFill>
                </a:rPr>
                <a:t>1995-date</a:t>
              </a:r>
            </a:p>
            <a:p>
              <a:r>
                <a:rPr lang="en-GB" sz="1100" b="1" dirty="0">
                  <a:solidFill>
                    <a:schemeClr val="tx2"/>
                  </a:solidFill>
                </a:rPr>
                <a:t>Privatisation</a:t>
              </a:r>
            </a:p>
          </p:txBody>
        </p:sp>
        <p:cxnSp>
          <p:nvCxnSpPr>
            <p:cNvPr id="50" name="Straight Connector 49">
              <a:extLst>
                <a:ext uri="{FF2B5EF4-FFF2-40B4-BE49-F238E27FC236}">
                  <a16:creationId xmlns:a16="http://schemas.microsoft.com/office/drawing/2014/main" id="{15A227BA-DC36-4D18-B82F-64BFB1FF2780}"/>
                </a:ext>
              </a:extLst>
            </p:cNvPr>
            <p:cNvCxnSpPr>
              <a:cxnSpLocks/>
            </p:cNvCxnSpPr>
            <p:nvPr/>
          </p:nvCxnSpPr>
          <p:spPr>
            <a:xfrm>
              <a:off x="6213231" y="1486261"/>
              <a:ext cx="0" cy="463732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1EA71C5-DD34-4EA2-8129-841D3352812C}"/>
                </a:ext>
              </a:extLst>
            </p:cNvPr>
            <p:cNvCxnSpPr>
              <a:cxnSpLocks/>
            </p:cNvCxnSpPr>
            <p:nvPr/>
          </p:nvCxnSpPr>
          <p:spPr>
            <a:xfrm>
              <a:off x="8937423" y="1481548"/>
              <a:ext cx="0" cy="463732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96C33C0-924A-4489-9B8C-31F234E6A97C}"/>
                </a:ext>
              </a:extLst>
            </p:cNvPr>
            <p:cNvCxnSpPr>
              <a:cxnSpLocks/>
            </p:cNvCxnSpPr>
            <p:nvPr/>
          </p:nvCxnSpPr>
          <p:spPr>
            <a:xfrm>
              <a:off x="9869141" y="1489897"/>
              <a:ext cx="0" cy="463758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DC6AB0F-6DAA-4175-9EA2-BC179F130F3B}"/>
                </a:ext>
              </a:extLst>
            </p:cNvPr>
            <p:cNvCxnSpPr>
              <a:cxnSpLocks/>
            </p:cNvCxnSpPr>
            <p:nvPr/>
          </p:nvCxnSpPr>
          <p:spPr>
            <a:xfrm flipH="1">
              <a:off x="7110579" y="1481548"/>
              <a:ext cx="29484" cy="464748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Freeform: Shape 47">
              <a:extLst>
                <a:ext uri="{FF2B5EF4-FFF2-40B4-BE49-F238E27FC236}">
                  <a16:creationId xmlns:a16="http://schemas.microsoft.com/office/drawing/2014/main" id="{8C160DD3-A1AC-48B4-9433-CE1C31A7140B}"/>
                </a:ext>
              </a:extLst>
            </p:cNvPr>
            <p:cNvSpPr/>
            <p:nvPr/>
          </p:nvSpPr>
          <p:spPr>
            <a:xfrm>
              <a:off x="2710058" y="2087064"/>
              <a:ext cx="6991889" cy="4034514"/>
            </a:xfrm>
            <a:custGeom>
              <a:avLst/>
              <a:gdLst>
                <a:gd name="connsiteX0" fmla="*/ 0 w 7373566"/>
                <a:gd name="connsiteY0" fmla="*/ 4314217 h 4314217"/>
                <a:gd name="connsiteX1" fmla="*/ 389107 w 7373566"/>
                <a:gd name="connsiteY1" fmla="*/ 4294762 h 4314217"/>
                <a:gd name="connsiteX2" fmla="*/ 569068 w 7373566"/>
                <a:gd name="connsiteY2" fmla="*/ 4241259 h 4314217"/>
                <a:gd name="connsiteX3" fmla="*/ 744166 w 7373566"/>
                <a:gd name="connsiteY3" fmla="*/ 4168302 h 4314217"/>
                <a:gd name="connsiteX4" fmla="*/ 899809 w 7373566"/>
                <a:gd name="connsiteY4" fmla="*/ 4100208 h 4314217"/>
                <a:gd name="connsiteX5" fmla="*/ 1031132 w 7373566"/>
                <a:gd name="connsiteY5" fmla="*/ 4012659 h 4314217"/>
                <a:gd name="connsiteX6" fmla="*/ 1074907 w 7373566"/>
                <a:gd name="connsiteY6" fmla="*/ 3998068 h 4314217"/>
                <a:gd name="connsiteX7" fmla="*/ 1094362 w 7373566"/>
                <a:gd name="connsiteY7" fmla="*/ 4012659 h 4314217"/>
                <a:gd name="connsiteX8" fmla="*/ 1196502 w 7373566"/>
                <a:gd name="connsiteY8" fmla="*/ 3949430 h 4314217"/>
                <a:gd name="connsiteX9" fmla="*/ 1254868 w 7373566"/>
                <a:gd name="connsiteY9" fmla="*/ 3910519 h 4314217"/>
                <a:gd name="connsiteX10" fmla="*/ 1332690 w 7373566"/>
                <a:gd name="connsiteY10" fmla="*/ 3818106 h 4314217"/>
                <a:gd name="connsiteX11" fmla="*/ 1395919 w 7373566"/>
                <a:gd name="connsiteY11" fmla="*/ 3701374 h 4314217"/>
                <a:gd name="connsiteX12" fmla="*/ 1449422 w 7373566"/>
                <a:gd name="connsiteY12" fmla="*/ 3657600 h 4314217"/>
                <a:gd name="connsiteX13" fmla="*/ 1541834 w 7373566"/>
                <a:gd name="connsiteY13" fmla="*/ 3570051 h 4314217"/>
                <a:gd name="connsiteX14" fmla="*/ 1609928 w 7373566"/>
                <a:gd name="connsiteY14" fmla="*/ 3472774 h 4314217"/>
                <a:gd name="connsiteX15" fmla="*/ 1653702 w 7373566"/>
                <a:gd name="connsiteY15" fmla="*/ 3341451 h 4314217"/>
                <a:gd name="connsiteX16" fmla="*/ 1697477 w 7373566"/>
                <a:gd name="connsiteY16" fmla="*/ 3214991 h 4314217"/>
                <a:gd name="connsiteX17" fmla="*/ 1770434 w 7373566"/>
                <a:gd name="connsiteY17" fmla="*/ 3098259 h 4314217"/>
                <a:gd name="connsiteX18" fmla="*/ 1833664 w 7373566"/>
                <a:gd name="connsiteY18" fmla="*/ 3005847 h 4314217"/>
                <a:gd name="connsiteX19" fmla="*/ 1882302 w 7373566"/>
                <a:gd name="connsiteY19" fmla="*/ 2962072 h 4314217"/>
                <a:gd name="connsiteX20" fmla="*/ 1945532 w 7373566"/>
                <a:gd name="connsiteY20" fmla="*/ 2976664 h 4314217"/>
                <a:gd name="connsiteX21" fmla="*/ 1974715 w 7373566"/>
                <a:gd name="connsiteY21" fmla="*/ 2830749 h 4314217"/>
                <a:gd name="connsiteX22" fmla="*/ 2028217 w 7373566"/>
                <a:gd name="connsiteY22" fmla="*/ 2811293 h 4314217"/>
                <a:gd name="connsiteX23" fmla="*/ 2091447 w 7373566"/>
                <a:gd name="connsiteY23" fmla="*/ 2670242 h 4314217"/>
                <a:gd name="connsiteX24" fmla="*/ 2174132 w 7373566"/>
                <a:gd name="connsiteY24" fmla="*/ 2655651 h 4314217"/>
                <a:gd name="connsiteX25" fmla="*/ 2222771 w 7373566"/>
                <a:gd name="connsiteY25" fmla="*/ 2553510 h 4314217"/>
                <a:gd name="connsiteX26" fmla="*/ 2305456 w 7373566"/>
                <a:gd name="connsiteY26" fmla="*/ 2538919 h 4314217"/>
                <a:gd name="connsiteX27" fmla="*/ 2354094 w 7373566"/>
                <a:gd name="connsiteY27" fmla="*/ 2320047 h 4314217"/>
                <a:gd name="connsiteX28" fmla="*/ 2500009 w 7373566"/>
                <a:gd name="connsiteY28" fmla="*/ 2217906 h 4314217"/>
                <a:gd name="connsiteX29" fmla="*/ 2558375 w 7373566"/>
                <a:gd name="connsiteY29" fmla="*/ 2076855 h 4314217"/>
                <a:gd name="connsiteX30" fmla="*/ 2611877 w 7373566"/>
                <a:gd name="connsiteY30" fmla="*/ 1989306 h 4314217"/>
                <a:gd name="connsiteX31" fmla="*/ 2670243 w 7373566"/>
                <a:gd name="connsiteY31" fmla="*/ 1780162 h 4314217"/>
                <a:gd name="connsiteX32" fmla="*/ 2743200 w 7373566"/>
                <a:gd name="connsiteY32" fmla="*/ 1502923 h 4314217"/>
                <a:gd name="connsiteX33" fmla="*/ 2811294 w 7373566"/>
                <a:gd name="connsiteY33" fmla="*/ 1308370 h 4314217"/>
                <a:gd name="connsiteX34" fmla="*/ 2869660 w 7373566"/>
                <a:gd name="connsiteY34" fmla="*/ 1172183 h 4314217"/>
                <a:gd name="connsiteX35" fmla="*/ 2932890 w 7373566"/>
                <a:gd name="connsiteY35" fmla="*/ 1104089 h 4314217"/>
                <a:gd name="connsiteX36" fmla="*/ 2991256 w 7373566"/>
                <a:gd name="connsiteY36" fmla="*/ 1070042 h 4314217"/>
                <a:gd name="connsiteX37" fmla="*/ 3049622 w 7373566"/>
                <a:gd name="connsiteY37" fmla="*/ 890081 h 4314217"/>
                <a:gd name="connsiteX38" fmla="*/ 3078805 w 7373566"/>
                <a:gd name="connsiteY38" fmla="*/ 856034 h 4314217"/>
                <a:gd name="connsiteX39" fmla="*/ 3146898 w 7373566"/>
                <a:gd name="connsiteY39" fmla="*/ 875489 h 4314217"/>
                <a:gd name="connsiteX40" fmla="*/ 3205264 w 7373566"/>
                <a:gd name="connsiteY40" fmla="*/ 676072 h 4314217"/>
                <a:gd name="connsiteX41" fmla="*/ 3302541 w 7373566"/>
                <a:gd name="connsiteY41" fmla="*/ 787940 h 4314217"/>
                <a:gd name="connsiteX42" fmla="*/ 3321996 w 7373566"/>
                <a:gd name="connsiteY42" fmla="*/ 471791 h 4314217"/>
                <a:gd name="connsiteX43" fmla="*/ 3521413 w 7373566"/>
                <a:gd name="connsiteY43" fmla="*/ 710119 h 4314217"/>
                <a:gd name="connsiteX44" fmla="*/ 3574915 w 7373566"/>
                <a:gd name="connsiteY44" fmla="*/ 535021 h 4314217"/>
                <a:gd name="connsiteX45" fmla="*/ 3608962 w 7373566"/>
                <a:gd name="connsiteY45" fmla="*/ 1240276 h 4314217"/>
                <a:gd name="connsiteX46" fmla="*/ 3652736 w 7373566"/>
                <a:gd name="connsiteY46" fmla="*/ 1254868 h 4314217"/>
                <a:gd name="connsiteX47" fmla="*/ 3701375 w 7373566"/>
                <a:gd name="connsiteY47" fmla="*/ 1235413 h 4314217"/>
                <a:gd name="connsiteX48" fmla="*/ 3735422 w 7373566"/>
                <a:gd name="connsiteY48" fmla="*/ 1288915 h 4314217"/>
                <a:gd name="connsiteX49" fmla="*/ 3774332 w 7373566"/>
                <a:gd name="connsiteY49" fmla="*/ 1288915 h 4314217"/>
                <a:gd name="connsiteX50" fmla="*/ 3818107 w 7373566"/>
                <a:gd name="connsiteY50" fmla="*/ 1634247 h 4314217"/>
                <a:gd name="connsiteX51" fmla="*/ 3881336 w 7373566"/>
                <a:gd name="connsiteY51" fmla="*/ 1220821 h 4314217"/>
                <a:gd name="connsiteX52" fmla="*/ 3944566 w 7373566"/>
                <a:gd name="connsiteY52" fmla="*/ 1162455 h 4314217"/>
                <a:gd name="connsiteX53" fmla="*/ 4012660 w 7373566"/>
                <a:gd name="connsiteY53" fmla="*/ 1415374 h 4314217"/>
                <a:gd name="connsiteX54" fmla="*/ 4041843 w 7373566"/>
                <a:gd name="connsiteY54" fmla="*/ 1488332 h 4314217"/>
                <a:gd name="connsiteX55" fmla="*/ 4075890 w 7373566"/>
                <a:gd name="connsiteY55" fmla="*/ 1488332 h 4314217"/>
                <a:gd name="connsiteX56" fmla="*/ 4114800 w 7373566"/>
                <a:gd name="connsiteY56" fmla="*/ 1395919 h 4314217"/>
                <a:gd name="connsiteX57" fmla="*/ 4250988 w 7373566"/>
                <a:gd name="connsiteY57" fmla="*/ 1108953 h 4314217"/>
                <a:gd name="connsiteX58" fmla="*/ 4260715 w 7373566"/>
                <a:gd name="connsiteY58" fmla="*/ 1235413 h 4314217"/>
                <a:gd name="connsiteX59" fmla="*/ 4343400 w 7373566"/>
                <a:gd name="connsiteY59" fmla="*/ 1293779 h 4314217"/>
                <a:gd name="connsiteX60" fmla="*/ 4367719 w 7373566"/>
                <a:gd name="connsiteY60" fmla="*/ 1921213 h 4314217"/>
                <a:gd name="connsiteX61" fmla="*/ 4416358 w 7373566"/>
                <a:gd name="connsiteY61" fmla="*/ 1785025 h 4314217"/>
                <a:gd name="connsiteX62" fmla="*/ 4508771 w 7373566"/>
                <a:gd name="connsiteY62" fmla="*/ 997085 h 4314217"/>
                <a:gd name="connsiteX63" fmla="*/ 4596319 w 7373566"/>
                <a:gd name="connsiteY63" fmla="*/ 933855 h 4314217"/>
                <a:gd name="connsiteX64" fmla="*/ 4703324 w 7373566"/>
                <a:gd name="connsiteY64" fmla="*/ 1828800 h 4314217"/>
                <a:gd name="connsiteX65" fmla="*/ 4771417 w 7373566"/>
                <a:gd name="connsiteY65" fmla="*/ 1862847 h 4314217"/>
                <a:gd name="connsiteX66" fmla="*/ 4810328 w 7373566"/>
                <a:gd name="connsiteY66" fmla="*/ 1819072 h 4314217"/>
                <a:gd name="connsiteX67" fmla="*/ 4888149 w 7373566"/>
                <a:gd name="connsiteY67" fmla="*/ 1877438 h 4314217"/>
                <a:gd name="connsiteX68" fmla="*/ 4936788 w 7373566"/>
                <a:gd name="connsiteY68" fmla="*/ 1809345 h 4314217"/>
                <a:gd name="connsiteX69" fmla="*/ 4980562 w 7373566"/>
                <a:gd name="connsiteY69" fmla="*/ 1862847 h 4314217"/>
                <a:gd name="connsiteX70" fmla="*/ 5068111 w 7373566"/>
                <a:gd name="connsiteY70" fmla="*/ 1580745 h 4314217"/>
                <a:gd name="connsiteX71" fmla="*/ 5102158 w 7373566"/>
                <a:gd name="connsiteY71" fmla="*/ 1658566 h 4314217"/>
                <a:gd name="connsiteX72" fmla="*/ 5179979 w 7373566"/>
                <a:gd name="connsiteY72" fmla="*/ 1746115 h 4314217"/>
                <a:gd name="connsiteX73" fmla="*/ 5214026 w 7373566"/>
                <a:gd name="connsiteY73" fmla="*/ 1785025 h 4314217"/>
                <a:gd name="connsiteX74" fmla="*/ 5277256 w 7373566"/>
                <a:gd name="connsiteY74" fmla="*/ 1974715 h 4314217"/>
                <a:gd name="connsiteX75" fmla="*/ 5340485 w 7373566"/>
                <a:gd name="connsiteY75" fmla="*/ 2023353 h 4314217"/>
                <a:gd name="connsiteX76" fmla="*/ 5374532 w 7373566"/>
                <a:gd name="connsiteY76" fmla="*/ 2203315 h 4314217"/>
                <a:gd name="connsiteX77" fmla="*/ 5403715 w 7373566"/>
                <a:gd name="connsiteY77" fmla="*/ 2242225 h 4314217"/>
                <a:gd name="connsiteX78" fmla="*/ 5476673 w 7373566"/>
                <a:gd name="connsiteY78" fmla="*/ 2256817 h 4314217"/>
                <a:gd name="connsiteX79" fmla="*/ 5535039 w 7373566"/>
                <a:gd name="connsiteY79" fmla="*/ 2300591 h 4314217"/>
                <a:gd name="connsiteX80" fmla="*/ 5539902 w 7373566"/>
                <a:gd name="connsiteY80" fmla="*/ 2329774 h 4314217"/>
                <a:gd name="connsiteX81" fmla="*/ 5588541 w 7373566"/>
                <a:gd name="connsiteY81" fmla="*/ 2281136 h 4314217"/>
                <a:gd name="connsiteX82" fmla="*/ 5622588 w 7373566"/>
                <a:gd name="connsiteY82" fmla="*/ 2290864 h 4314217"/>
                <a:gd name="connsiteX83" fmla="*/ 5671226 w 7373566"/>
                <a:gd name="connsiteY83" fmla="*/ 2485417 h 4314217"/>
                <a:gd name="connsiteX84" fmla="*/ 5680953 w 7373566"/>
                <a:gd name="connsiteY84" fmla="*/ 2519464 h 4314217"/>
                <a:gd name="connsiteX85" fmla="*/ 5758775 w 7373566"/>
                <a:gd name="connsiteY85" fmla="*/ 2509736 h 4314217"/>
                <a:gd name="connsiteX86" fmla="*/ 5826868 w 7373566"/>
                <a:gd name="connsiteY86" fmla="*/ 2587557 h 4314217"/>
                <a:gd name="connsiteX87" fmla="*/ 5958192 w 7373566"/>
                <a:gd name="connsiteY87" fmla="*/ 2427051 h 4314217"/>
                <a:gd name="connsiteX88" fmla="*/ 6006830 w 7373566"/>
                <a:gd name="connsiteY88" fmla="*/ 2538919 h 4314217"/>
                <a:gd name="connsiteX89" fmla="*/ 6055468 w 7373566"/>
                <a:gd name="connsiteY89" fmla="*/ 2738336 h 4314217"/>
                <a:gd name="connsiteX90" fmla="*/ 6079788 w 7373566"/>
                <a:gd name="connsiteY90" fmla="*/ 2597285 h 4314217"/>
                <a:gd name="connsiteX91" fmla="*/ 6123562 w 7373566"/>
                <a:gd name="connsiteY91" fmla="*/ 2587557 h 4314217"/>
                <a:gd name="connsiteX92" fmla="*/ 6172200 w 7373566"/>
                <a:gd name="connsiteY92" fmla="*/ 2611876 h 4314217"/>
                <a:gd name="connsiteX93" fmla="*/ 6254885 w 7373566"/>
                <a:gd name="connsiteY93" fmla="*/ 2305455 h 4314217"/>
                <a:gd name="connsiteX94" fmla="*/ 6288932 w 7373566"/>
                <a:gd name="connsiteY94" fmla="*/ 2276272 h 4314217"/>
                <a:gd name="connsiteX95" fmla="*/ 6366753 w 7373566"/>
                <a:gd name="connsiteY95" fmla="*/ 2315183 h 4314217"/>
                <a:gd name="connsiteX96" fmla="*/ 6381345 w 7373566"/>
                <a:gd name="connsiteY96" fmla="*/ 2320047 h 4314217"/>
                <a:gd name="connsiteX97" fmla="*/ 6473758 w 7373566"/>
                <a:gd name="connsiteY97" fmla="*/ 2465962 h 4314217"/>
                <a:gd name="connsiteX98" fmla="*/ 6527260 w 7373566"/>
                <a:gd name="connsiteY98" fmla="*/ 2504872 h 4314217"/>
                <a:gd name="connsiteX99" fmla="*/ 6634264 w 7373566"/>
                <a:gd name="connsiteY99" fmla="*/ 2222770 h 4314217"/>
                <a:gd name="connsiteX100" fmla="*/ 6765588 w 7373566"/>
                <a:gd name="connsiteY100" fmla="*/ 1960123 h 4314217"/>
                <a:gd name="connsiteX101" fmla="*/ 6823953 w 7373566"/>
                <a:gd name="connsiteY101" fmla="*/ 1921213 h 4314217"/>
                <a:gd name="connsiteX102" fmla="*/ 6950413 w 7373566"/>
                <a:gd name="connsiteY102" fmla="*/ 1726659 h 4314217"/>
                <a:gd name="connsiteX103" fmla="*/ 7008779 w 7373566"/>
                <a:gd name="connsiteY103" fmla="*/ 1454285 h 4314217"/>
                <a:gd name="connsiteX104" fmla="*/ 7086600 w 7373566"/>
                <a:gd name="connsiteY104" fmla="*/ 1177047 h 4314217"/>
                <a:gd name="connsiteX105" fmla="*/ 7130375 w 7373566"/>
                <a:gd name="connsiteY105" fmla="*/ 1211093 h 4314217"/>
                <a:gd name="connsiteX106" fmla="*/ 7227651 w 7373566"/>
                <a:gd name="connsiteY106" fmla="*/ 680936 h 4314217"/>
                <a:gd name="connsiteX107" fmla="*/ 7256834 w 7373566"/>
                <a:gd name="connsiteY107" fmla="*/ 583659 h 4314217"/>
                <a:gd name="connsiteX108" fmla="*/ 7373566 w 7373566"/>
                <a:gd name="connsiteY108" fmla="*/ 0 h 4314217"/>
                <a:gd name="connsiteX0" fmla="*/ 0 w 7373566"/>
                <a:gd name="connsiteY0" fmla="*/ 4314217 h 4314217"/>
                <a:gd name="connsiteX1" fmla="*/ 389107 w 7373566"/>
                <a:gd name="connsiteY1" fmla="*/ 4294762 h 4314217"/>
                <a:gd name="connsiteX2" fmla="*/ 569068 w 7373566"/>
                <a:gd name="connsiteY2" fmla="*/ 4241259 h 4314217"/>
                <a:gd name="connsiteX3" fmla="*/ 744166 w 7373566"/>
                <a:gd name="connsiteY3" fmla="*/ 4168302 h 4314217"/>
                <a:gd name="connsiteX4" fmla="*/ 899809 w 7373566"/>
                <a:gd name="connsiteY4" fmla="*/ 4100208 h 4314217"/>
                <a:gd name="connsiteX5" fmla="*/ 1031132 w 7373566"/>
                <a:gd name="connsiteY5" fmla="*/ 4012659 h 4314217"/>
                <a:gd name="connsiteX6" fmla="*/ 1074907 w 7373566"/>
                <a:gd name="connsiteY6" fmla="*/ 3998068 h 4314217"/>
                <a:gd name="connsiteX7" fmla="*/ 1094362 w 7373566"/>
                <a:gd name="connsiteY7" fmla="*/ 4012659 h 4314217"/>
                <a:gd name="connsiteX8" fmla="*/ 1196502 w 7373566"/>
                <a:gd name="connsiteY8" fmla="*/ 3949430 h 4314217"/>
                <a:gd name="connsiteX9" fmla="*/ 1254868 w 7373566"/>
                <a:gd name="connsiteY9" fmla="*/ 3910519 h 4314217"/>
                <a:gd name="connsiteX10" fmla="*/ 1332690 w 7373566"/>
                <a:gd name="connsiteY10" fmla="*/ 3818106 h 4314217"/>
                <a:gd name="connsiteX11" fmla="*/ 1395919 w 7373566"/>
                <a:gd name="connsiteY11" fmla="*/ 3701374 h 4314217"/>
                <a:gd name="connsiteX12" fmla="*/ 1449422 w 7373566"/>
                <a:gd name="connsiteY12" fmla="*/ 3657600 h 4314217"/>
                <a:gd name="connsiteX13" fmla="*/ 1541834 w 7373566"/>
                <a:gd name="connsiteY13" fmla="*/ 3570051 h 4314217"/>
                <a:gd name="connsiteX14" fmla="*/ 1609928 w 7373566"/>
                <a:gd name="connsiteY14" fmla="*/ 3472774 h 4314217"/>
                <a:gd name="connsiteX15" fmla="*/ 1653702 w 7373566"/>
                <a:gd name="connsiteY15" fmla="*/ 3341451 h 4314217"/>
                <a:gd name="connsiteX16" fmla="*/ 1697477 w 7373566"/>
                <a:gd name="connsiteY16" fmla="*/ 3214991 h 4314217"/>
                <a:gd name="connsiteX17" fmla="*/ 1770434 w 7373566"/>
                <a:gd name="connsiteY17" fmla="*/ 3098259 h 4314217"/>
                <a:gd name="connsiteX18" fmla="*/ 1833664 w 7373566"/>
                <a:gd name="connsiteY18" fmla="*/ 3005847 h 4314217"/>
                <a:gd name="connsiteX19" fmla="*/ 1882302 w 7373566"/>
                <a:gd name="connsiteY19" fmla="*/ 2962072 h 4314217"/>
                <a:gd name="connsiteX20" fmla="*/ 1945532 w 7373566"/>
                <a:gd name="connsiteY20" fmla="*/ 2976664 h 4314217"/>
                <a:gd name="connsiteX21" fmla="*/ 1974715 w 7373566"/>
                <a:gd name="connsiteY21" fmla="*/ 2830749 h 4314217"/>
                <a:gd name="connsiteX22" fmla="*/ 2028217 w 7373566"/>
                <a:gd name="connsiteY22" fmla="*/ 2811293 h 4314217"/>
                <a:gd name="connsiteX23" fmla="*/ 2091447 w 7373566"/>
                <a:gd name="connsiteY23" fmla="*/ 2670242 h 4314217"/>
                <a:gd name="connsiteX24" fmla="*/ 2174132 w 7373566"/>
                <a:gd name="connsiteY24" fmla="*/ 2655651 h 4314217"/>
                <a:gd name="connsiteX25" fmla="*/ 2222771 w 7373566"/>
                <a:gd name="connsiteY25" fmla="*/ 2553510 h 4314217"/>
                <a:gd name="connsiteX26" fmla="*/ 2305456 w 7373566"/>
                <a:gd name="connsiteY26" fmla="*/ 2538919 h 4314217"/>
                <a:gd name="connsiteX27" fmla="*/ 2354094 w 7373566"/>
                <a:gd name="connsiteY27" fmla="*/ 2320047 h 4314217"/>
                <a:gd name="connsiteX28" fmla="*/ 2500009 w 7373566"/>
                <a:gd name="connsiteY28" fmla="*/ 2217906 h 4314217"/>
                <a:gd name="connsiteX29" fmla="*/ 2558375 w 7373566"/>
                <a:gd name="connsiteY29" fmla="*/ 2076855 h 4314217"/>
                <a:gd name="connsiteX30" fmla="*/ 2611877 w 7373566"/>
                <a:gd name="connsiteY30" fmla="*/ 1989306 h 4314217"/>
                <a:gd name="connsiteX31" fmla="*/ 2670243 w 7373566"/>
                <a:gd name="connsiteY31" fmla="*/ 1780162 h 4314217"/>
                <a:gd name="connsiteX32" fmla="*/ 2743200 w 7373566"/>
                <a:gd name="connsiteY32" fmla="*/ 1502923 h 4314217"/>
                <a:gd name="connsiteX33" fmla="*/ 2811294 w 7373566"/>
                <a:gd name="connsiteY33" fmla="*/ 1308370 h 4314217"/>
                <a:gd name="connsiteX34" fmla="*/ 2869660 w 7373566"/>
                <a:gd name="connsiteY34" fmla="*/ 1172183 h 4314217"/>
                <a:gd name="connsiteX35" fmla="*/ 2932890 w 7373566"/>
                <a:gd name="connsiteY35" fmla="*/ 1104089 h 4314217"/>
                <a:gd name="connsiteX36" fmla="*/ 2991256 w 7373566"/>
                <a:gd name="connsiteY36" fmla="*/ 1070042 h 4314217"/>
                <a:gd name="connsiteX37" fmla="*/ 3049622 w 7373566"/>
                <a:gd name="connsiteY37" fmla="*/ 890081 h 4314217"/>
                <a:gd name="connsiteX38" fmla="*/ 3078805 w 7373566"/>
                <a:gd name="connsiteY38" fmla="*/ 856034 h 4314217"/>
                <a:gd name="connsiteX39" fmla="*/ 3146898 w 7373566"/>
                <a:gd name="connsiteY39" fmla="*/ 875489 h 4314217"/>
                <a:gd name="connsiteX40" fmla="*/ 3205264 w 7373566"/>
                <a:gd name="connsiteY40" fmla="*/ 676072 h 4314217"/>
                <a:gd name="connsiteX41" fmla="*/ 3302541 w 7373566"/>
                <a:gd name="connsiteY41" fmla="*/ 787940 h 4314217"/>
                <a:gd name="connsiteX42" fmla="*/ 3321996 w 7373566"/>
                <a:gd name="connsiteY42" fmla="*/ 471791 h 4314217"/>
                <a:gd name="connsiteX43" fmla="*/ 3521413 w 7373566"/>
                <a:gd name="connsiteY43" fmla="*/ 710119 h 4314217"/>
                <a:gd name="connsiteX44" fmla="*/ 3574915 w 7373566"/>
                <a:gd name="connsiteY44" fmla="*/ 535021 h 4314217"/>
                <a:gd name="connsiteX45" fmla="*/ 3600941 w 7373566"/>
                <a:gd name="connsiteY45" fmla="*/ 1184129 h 4314217"/>
                <a:gd name="connsiteX46" fmla="*/ 3652736 w 7373566"/>
                <a:gd name="connsiteY46" fmla="*/ 1254868 h 4314217"/>
                <a:gd name="connsiteX47" fmla="*/ 3701375 w 7373566"/>
                <a:gd name="connsiteY47" fmla="*/ 1235413 h 4314217"/>
                <a:gd name="connsiteX48" fmla="*/ 3735422 w 7373566"/>
                <a:gd name="connsiteY48" fmla="*/ 1288915 h 4314217"/>
                <a:gd name="connsiteX49" fmla="*/ 3774332 w 7373566"/>
                <a:gd name="connsiteY49" fmla="*/ 1288915 h 4314217"/>
                <a:gd name="connsiteX50" fmla="*/ 3818107 w 7373566"/>
                <a:gd name="connsiteY50" fmla="*/ 1634247 h 4314217"/>
                <a:gd name="connsiteX51" fmla="*/ 3881336 w 7373566"/>
                <a:gd name="connsiteY51" fmla="*/ 1220821 h 4314217"/>
                <a:gd name="connsiteX52" fmla="*/ 3944566 w 7373566"/>
                <a:gd name="connsiteY52" fmla="*/ 1162455 h 4314217"/>
                <a:gd name="connsiteX53" fmla="*/ 4012660 w 7373566"/>
                <a:gd name="connsiteY53" fmla="*/ 1415374 h 4314217"/>
                <a:gd name="connsiteX54" fmla="*/ 4041843 w 7373566"/>
                <a:gd name="connsiteY54" fmla="*/ 1488332 h 4314217"/>
                <a:gd name="connsiteX55" fmla="*/ 4075890 w 7373566"/>
                <a:gd name="connsiteY55" fmla="*/ 1488332 h 4314217"/>
                <a:gd name="connsiteX56" fmla="*/ 4114800 w 7373566"/>
                <a:gd name="connsiteY56" fmla="*/ 1395919 h 4314217"/>
                <a:gd name="connsiteX57" fmla="*/ 4250988 w 7373566"/>
                <a:gd name="connsiteY57" fmla="*/ 1108953 h 4314217"/>
                <a:gd name="connsiteX58" fmla="*/ 4260715 w 7373566"/>
                <a:gd name="connsiteY58" fmla="*/ 1235413 h 4314217"/>
                <a:gd name="connsiteX59" fmla="*/ 4343400 w 7373566"/>
                <a:gd name="connsiteY59" fmla="*/ 1293779 h 4314217"/>
                <a:gd name="connsiteX60" fmla="*/ 4367719 w 7373566"/>
                <a:gd name="connsiteY60" fmla="*/ 1921213 h 4314217"/>
                <a:gd name="connsiteX61" fmla="*/ 4416358 w 7373566"/>
                <a:gd name="connsiteY61" fmla="*/ 1785025 h 4314217"/>
                <a:gd name="connsiteX62" fmla="*/ 4508771 w 7373566"/>
                <a:gd name="connsiteY62" fmla="*/ 997085 h 4314217"/>
                <a:gd name="connsiteX63" fmla="*/ 4596319 w 7373566"/>
                <a:gd name="connsiteY63" fmla="*/ 933855 h 4314217"/>
                <a:gd name="connsiteX64" fmla="*/ 4703324 w 7373566"/>
                <a:gd name="connsiteY64" fmla="*/ 1828800 h 4314217"/>
                <a:gd name="connsiteX65" fmla="*/ 4771417 w 7373566"/>
                <a:gd name="connsiteY65" fmla="*/ 1862847 h 4314217"/>
                <a:gd name="connsiteX66" fmla="*/ 4810328 w 7373566"/>
                <a:gd name="connsiteY66" fmla="*/ 1819072 h 4314217"/>
                <a:gd name="connsiteX67" fmla="*/ 4888149 w 7373566"/>
                <a:gd name="connsiteY67" fmla="*/ 1877438 h 4314217"/>
                <a:gd name="connsiteX68" fmla="*/ 4936788 w 7373566"/>
                <a:gd name="connsiteY68" fmla="*/ 1809345 h 4314217"/>
                <a:gd name="connsiteX69" fmla="*/ 4980562 w 7373566"/>
                <a:gd name="connsiteY69" fmla="*/ 1862847 h 4314217"/>
                <a:gd name="connsiteX70" fmla="*/ 5068111 w 7373566"/>
                <a:gd name="connsiteY70" fmla="*/ 1580745 h 4314217"/>
                <a:gd name="connsiteX71" fmla="*/ 5102158 w 7373566"/>
                <a:gd name="connsiteY71" fmla="*/ 1658566 h 4314217"/>
                <a:gd name="connsiteX72" fmla="*/ 5179979 w 7373566"/>
                <a:gd name="connsiteY72" fmla="*/ 1746115 h 4314217"/>
                <a:gd name="connsiteX73" fmla="*/ 5214026 w 7373566"/>
                <a:gd name="connsiteY73" fmla="*/ 1785025 h 4314217"/>
                <a:gd name="connsiteX74" fmla="*/ 5277256 w 7373566"/>
                <a:gd name="connsiteY74" fmla="*/ 1974715 h 4314217"/>
                <a:gd name="connsiteX75" fmla="*/ 5340485 w 7373566"/>
                <a:gd name="connsiteY75" fmla="*/ 2023353 h 4314217"/>
                <a:gd name="connsiteX76" fmla="*/ 5374532 w 7373566"/>
                <a:gd name="connsiteY76" fmla="*/ 2203315 h 4314217"/>
                <a:gd name="connsiteX77" fmla="*/ 5403715 w 7373566"/>
                <a:gd name="connsiteY77" fmla="*/ 2242225 h 4314217"/>
                <a:gd name="connsiteX78" fmla="*/ 5476673 w 7373566"/>
                <a:gd name="connsiteY78" fmla="*/ 2256817 h 4314217"/>
                <a:gd name="connsiteX79" fmla="*/ 5535039 w 7373566"/>
                <a:gd name="connsiteY79" fmla="*/ 2300591 h 4314217"/>
                <a:gd name="connsiteX80" fmla="*/ 5539902 w 7373566"/>
                <a:gd name="connsiteY80" fmla="*/ 2329774 h 4314217"/>
                <a:gd name="connsiteX81" fmla="*/ 5588541 w 7373566"/>
                <a:gd name="connsiteY81" fmla="*/ 2281136 h 4314217"/>
                <a:gd name="connsiteX82" fmla="*/ 5622588 w 7373566"/>
                <a:gd name="connsiteY82" fmla="*/ 2290864 h 4314217"/>
                <a:gd name="connsiteX83" fmla="*/ 5671226 w 7373566"/>
                <a:gd name="connsiteY83" fmla="*/ 2485417 h 4314217"/>
                <a:gd name="connsiteX84" fmla="*/ 5680953 w 7373566"/>
                <a:gd name="connsiteY84" fmla="*/ 2519464 h 4314217"/>
                <a:gd name="connsiteX85" fmla="*/ 5758775 w 7373566"/>
                <a:gd name="connsiteY85" fmla="*/ 2509736 h 4314217"/>
                <a:gd name="connsiteX86" fmla="*/ 5826868 w 7373566"/>
                <a:gd name="connsiteY86" fmla="*/ 2587557 h 4314217"/>
                <a:gd name="connsiteX87" fmla="*/ 5958192 w 7373566"/>
                <a:gd name="connsiteY87" fmla="*/ 2427051 h 4314217"/>
                <a:gd name="connsiteX88" fmla="*/ 6006830 w 7373566"/>
                <a:gd name="connsiteY88" fmla="*/ 2538919 h 4314217"/>
                <a:gd name="connsiteX89" fmla="*/ 6055468 w 7373566"/>
                <a:gd name="connsiteY89" fmla="*/ 2738336 h 4314217"/>
                <a:gd name="connsiteX90" fmla="*/ 6079788 w 7373566"/>
                <a:gd name="connsiteY90" fmla="*/ 2597285 h 4314217"/>
                <a:gd name="connsiteX91" fmla="*/ 6123562 w 7373566"/>
                <a:gd name="connsiteY91" fmla="*/ 2587557 h 4314217"/>
                <a:gd name="connsiteX92" fmla="*/ 6172200 w 7373566"/>
                <a:gd name="connsiteY92" fmla="*/ 2611876 h 4314217"/>
                <a:gd name="connsiteX93" fmla="*/ 6254885 w 7373566"/>
                <a:gd name="connsiteY93" fmla="*/ 2305455 h 4314217"/>
                <a:gd name="connsiteX94" fmla="*/ 6288932 w 7373566"/>
                <a:gd name="connsiteY94" fmla="*/ 2276272 h 4314217"/>
                <a:gd name="connsiteX95" fmla="*/ 6366753 w 7373566"/>
                <a:gd name="connsiteY95" fmla="*/ 2315183 h 4314217"/>
                <a:gd name="connsiteX96" fmla="*/ 6381345 w 7373566"/>
                <a:gd name="connsiteY96" fmla="*/ 2320047 h 4314217"/>
                <a:gd name="connsiteX97" fmla="*/ 6473758 w 7373566"/>
                <a:gd name="connsiteY97" fmla="*/ 2465962 h 4314217"/>
                <a:gd name="connsiteX98" fmla="*/ 6527260 w 7373566"/>
                <a:gd name="connsiteY98" fmla="*/ 2504872 h 4314217"/>
                <a:gd name="connsiteX99" fmla="*/ 6634264 w 7373566"/>
                <a:gd name="connsiteY99" fmla="*/ 2222770 h 4314217"/>
                <a:gd name="connsiteX100" fmla="*/ 6765588 w 7373566"/>
                <a:gd name="connsiteY100" fmla="*/ 1960123 h 4314217"/>
                <a:gd name="connsiteX101" fmla="*/ 6823953 w 7373566"/>
                <a:gd name="connsiteY101" fmla="*/ 1921213 h 4314217"/>
                <a:gd name="connsiteX102" fmla="*/ 6950413 w 7373566"/>
                <a:gd name="connsiteY102" fmla="*/ 1726659 h 4314217"/>
                <a:gd name="connsiteX103" fmla="*/ 7008779 w 7373566"/>
                <a:gd name="connsiteY103" fmla="*/ 1454285 h 4314217"/>
                <a:gd name="connsiteX104" fmla="*/ 7086600 w 7373566"/>
                <a:gd name="connsiteY104" fmla="*/ 1177047 h 4314217"/>
                <a:gd name="connsiteX105" fmla="*/ 7130375 w 7373566"/>
                <a:gd name="connsiteY105" fmla="*/ 1211093 h 4314217"/>
                <a:gd name="connsiteX106" fmla="*/ 7227651 w 7373566"/>
                <a:gd name="connsiteY106" fmla="*/ 680936 h 4314217"/>
                <a:gd name="connsiteX107" fmla="*/ 7256834 w 7373566"/>
                <a:gd name="connsiteY107" fmla="*/ 583659 h 4314217"/>
                <a:gd name="connsiteX108" fmla="*/ 7373566 w 7373566"/>
                <a:gd name="connsiteY108" fmla="*/ 0 h 4314217"/>
                <a:gd name="connsiteX0" fmla="*/ 0 w 7373566"/>
                <a:gd name="connsiteY0" fmla="*/ 4314217 h 4314217"/>
                <a:gd name="connsiteX1" fmla="*/ 389107 w 7373566"/>
                <a:gd name="connsiteY1" fmla="*/ 4294762 h 4314217"/>
                <a:gd name="connsiteX2" fmla="*/ 569068 w 7373566"/>
                <a:gd name="connsiteY2" fmla="*/ 4241259 h 4314217"/>
                <a:gd name="connsiteX3" fmla="*/ 744166 w 7373566"/>
                <a:gd name="connsiteY3" fmla="*/ 4168302 h 4314217"/>
                <a:gd name="connsiteX4" fmla="*/ 899809 w 7373566"/>
                <a:gd name="connsiteY4" fmla="*/ 4100208 h 4314217"/>
                <a:gd name="connsiteX5" fmla="*/ 1031132 w 7373566"/>
                <a:gd name="connsiteY5" fmla="*/ 4012659 h 4314217"/>
                <a:gd name="connsiteX6" fmla="*/ 1074907 w 7373566"/>
                <a:gd name="connsiteY6" fmla="*/ 3998068 h 4314217"/>
                <a:gd name="connsiteX7" fmla="*/ 1094362 w 7373566"/>
                <a:gd name="connsiteY7" fmla="*/ 4012659 h 4314217"/>
                <a:gd name="connsiteX8" fmla="*/ 1196502 w 7373566"/>
                <a:gd name="connsiteY8" fmla="*/ 3949430 h 4314217"/>
                <a:gd name="connsiteX9" fmla="*/ 1254868 w 7373566"/>
                <a:gd name="connsiteY9" fmla="*/ 3910519 h 4314217"/>
                <a:gd name="connsiteX10" fmla="*/ 1332690 w 7373566"/>
                <a:gd name="connsiteY10" fmla="*/ 3818106 h 4314217"/>
                <a:gd name="connsiteX11" fmla="*/ 1395919 w 7373566"/>
                <a:gd name="connsiteY11" fmla="*/ 3701374 h 4314217"/>
                <a:gd name="connsiteX12" fmla="*/ 1449422 w 7373566"/>
                <a:gd name="connsiteY12" fmla="*/ 3657600 h 4314217"/>
                <a:gd name="connsiteX13" fmla="*/ 1541834 w 7373566"/>
                <a:gd name="connsiteY13" fmla="*/ 3570051 h 4314217"/>
                <a:gd name="connsiteX14" fmla="*/ 1609928 w 7373566"/>
                <a:gd name="connsiteY14" fmla="*/ 3472774 h 4314217"/>
                <a:gd name="connsiteX15" fmla="*/ 1653702 w 7373566"/>
                <a:gd name="connsiteY15" fmla="*/ 3341451 h 4314217"/>
                <a:gd name="connsiteX16" fmla="*/ 1697477 w 7373566"/>
                <a:gd name="connsiteY16" fmla="*/ 3214991 h 4314217"/>
                <a:gd name="connsiteX17" fmla="*/ 1770434 w 7373566"/>
                <a:gd name="connsiteY17" fmla="*/ 3098259 h 4314217"/>
                <a:gd name="connsiteX18" fmla="*/ 1833664 w 7373566"/>
                <a:gd name="connsiteY18" fmla="*/ 3005847 h 4314217"/>
                <a:gd name="connsiteX19" fmla="*/ 1882302 w 7373566"/>
                <a:gd name="connsiteY19" fmla="*/ 2962072 h 4314217"/>
                <a:gd name="connsiteX20" fmla="*/ 1945532 w 7373566"/>
                <a:gd name="connsiteY20" fmla="*/ 2976664 h 4314217"/>
                <a:gd name="connsiteX21" fmla="*/ 1974715 w 7373566"/>
                <a:gd name="connsiteY21" fmla="*/ 2830749 h 4314217"/>
                <a:gd name="connsiteX22" fmla="*/ 2028217 w 7373566"/>
                <a:gd name="connsiteY22" fmla="*/ 2811293 h 4314217"/>
                <a:gd name="connsiteX23" fmla="*/ 2091447 w 7373566"/>
                <a:gd name="connsiteY23" fmla="*/ 2670242 h 4314217"/>
                <a:gd name="connsiteX24" fmla="*/ 2174132 w 7373566"/>
                <a:gd name="connsiteY24" fmla="*/ 2655651 h 4314217"/>
                <a:gd name="connsiteX25" fmla="*/ 2222771 w 7373566"/>
                <a:gd name="connsiteY25" fmla="*/ 2553510 h 4314217"/>
                <a:gd name="connsiteX26" fmla="*/ 2305456 w 7373566"/>
                <a:gd name="connsiteY26" fmla="*/ 2538919 h 4314217"/>
                <a:gd name="connsiteX27" fmla="*/ 2354094 w 7373566"/>
                <a:gd name="connsiteY27" fmla="*/ 2320047 h 4314217"/>
                <a:gd name="connsiteX28" fmla="*/ 2500009 w 7373566"/>
                <a:gd name="connsiteY28" fmla="*/ 2217906 h 4314217"/>
                <a:gd name="connsiteX29" fmla="*/ 2558375 w 7373566"/>
                <a:gd name="connsiteY29" fmla="*/ 2076855 h 4314217"/>
                <a:gd name="connsiteX30" fmla="*/ 2611877 w 7373566"/>
                <a:gd name="connsiteY30" fmla="*/ 1989306 h 4314217"/>
                <a:gd name="connsiteX31" fmla="*/ 2670243 w 7373566"/>
                <a:gd name="connsiteY31" fmla="*/ 1780162 h 4314217"/>
                <a:gd name="connsiteX32" fmla="*/ 2743200 w 7373566"/>
                <a:gd name="connsiteY32" fmla="*/ 1502923 h 4314217"/>
                <a:gd name="connsiteX33" fmla="*/ 2811294 w 7373566"/>
                <a:gd name="connsiteY33" fmla="*/ 1308370 h 4314217"/>
                <a:gd name="connsiteX34" fmla="*/ 2869660 w 7373566"/>
                <a:gd name="connsiteY34" fmla="*/ 1172183 h 4314217"/>
                <a:gd name="connsiteX35" fmla="*/ 2932890 w 7373566"/>
                <a:gd name="connsiteY35" fmla="*/ 1104089 h 4314217"/>
                <a:gd name="connsiteX36" fmla="*/ 2991256 w 7373566"/>
                <a:gd name="connsiteY36" fmla="*/ 1070042 h 4314217"/>
                <a:gd name="connsiteX37" fmla="*/ 3049622 w 7373566"/>
                <a:gd name="connsiteY37" fmla="*/ 890081 h 4314217"/>
                <a:gd name="connsiteX38" fmla="*/ 3078805 w 7373566"/>
                <a:gd name="connsiteY38" fmla="*/ 856034 h 4314217"/>
                <a:gd name="connsiteX39" fmla="*/ 3146898 w 7373566"/>
                <a:gd name="connsiteY39" fmla="*/ 875489 h 4314217"/>
                <a:gd name="connsiteX40" fmla="*/ 3205264 w 7373566"/>
                <a:gd name="connsiteY40" fmla="*/ 676072 h 4314217"/>
                <a:gd name="connsiteX41" fmla="*/ 3302541 w 7373566"/>
                <a:gd name="connsiteY41" fmla="*/ 787940 h 4314217"/>
                <a:gd name="connsiteX42" fmla="*/ 3321996 w 7373566"/>
                <a:gd name="connsiteY42" fmla="*/ 471791 h 4314217"/>
                <a:gd name="connsiteX43" fmla="*/ 3521413 w 7373566"/>
                <a:gd name="connsiteY43" fmla="*/ 710119 h 4314217"/>
                <a:gd name="connsiteX44" fmla="*/ 3574915 w 7373566"/>
                <a:gd name="connsiteY44" fmla="*/ 535021 h 4314217"/>
                <a:gd name="connsiteX45" fmla="*/ 3600941 w 7373566"/>
                <a:gd name="connsiteY45" fmla="*/ 1184129 h 4314217"/>
                <a:gd name="connsiteX46" fmla="*/ 3652736 w 7373566"/>
                <a:gd name="connsiteY46" fmla="*/ 1254868 h 4314217"/>
                <a:gd name="connsiteX47" fmla="*/ 3701375 w 7373566"/>
                <a:gd name="connsiteY47" fmla="*/ 1235413 h 4314217"/>
                <a:gd name="connsiteX48" fmla="*/ 3735422 w 7373566"/>
                <a:gd name="connsiteY48" fmla="*/ 1288915 h 4314217"/>
                <a:gd name="connsiteX49" fmla="*/ 3774332 w 7373566"/>
                <a:gd name="connsiteY49" fmla="*/ 1288915 h 4314217"/>
                <a:gd name="connsiteX50" fmla="*/ 3818107 w 7373566"/>
                <a:gd name="connsiteY50" fmla="*/ 1634247 h 4314217"/>
                <a:gd name="connsiteX51" fmla="*/ 3881336 w 7373566"/>
                <a:gd name="connsiteY51" fmla="*/ 1220821 h 4314217"/>
                <a:gd name="connsiteX52" fmla="*/ 3944566 w 7373566"/>
                <a:gd name="connsiteY52" fmla="*/ 1162455 h 4314217"/>
                <a:gd name="connsiteX53" fmla="*/ 4012660 w 7373566"/>
                <a:gd name="connsiteY53" fmla="*/ 1415374 h 4314217"/>
                <a:gd name="connsiteX54" fmla="*/ 4041843 w 7373566"/>
                <a:gd name="connsiteY54" fmla="*/ 1488332 h 4314217"/>
                <a:gd name="connsiteX55" fmla="*/ 4075890 w 7373566"/>
                <a:gd name="connsiteY55" fmla="*/ 1488332 h 4314217"/>
                <a:gd name="connsiteX56" fmla="*/ 4114800 w 7373566"/>
                <a:gd name="connsiteY56" fmla="*/ 1395919 h 4314217"/>
                <a:gd name="connsiteX57" fmla="*/ 4250988 w 7373566"/>
                <a:gd name="connsiteY57" fmla="*/ 1108953 h 4314217"/>
                <a:gd name="connsiteX58" fmla="*/ 4260715 w 7373566"/>
                <a:gd name="connsiteY58" fmla="*/ 1235413 h 4314217"/>
                <a:gd name="connsiteX59" fmla="*/ 4343400 w 7373566"/>
                <a:gd name="connsiteY59" fmla="*/ 1325863 h 4314217"/>
                <a:gd name="connsiteX60" fmla="*/ 4367719 w 7373566"/>
                <a:gd name="connsiteY60" fmla="*/ 1921213 h 4314217"/>
                <a:gd name="connsiteX61" fmla="*/ 4416358 w 7373566"/>
                <a:gd name="connsiteY61" fmla="*/ 1785025 h 4314217"/>
                <a:gd name="connsiteX62" fmla="*/ 4508771 w 7373566"/>
                <a:gd name="connsiteY62" fmla="*/ 997085 h 4314217"/>
                <a:gd name="connsiteX63" fmla="*/ 4596319 w 7373566"/>
                <a:gd name="connsiteY63" fmla="*/ 933855 h 4314217"/>
                <a:gd name="connsiteX64" fmla="*/ 4703324 w 7373566"/>
                <a:gd name="connsiteY64" fmla="*/ 1828800 h 4314217"/>
                <a:gd name="connsiteX65" fmla="*/ 4771417 w 7373566"/>
                <a:gd name="connsiteY65" fmla="*/ 1862847 h 4314217"/>
                <a:gd name="connsiteX66" fmla="*/ 4810328 w 7373566"/>
                <a:gd name="connsiteY66" fmla="*/ 1819072 h 4314217"/>
                <a:gd name="connsiteX67" fmla="*/ 4888149 w 7373566"/>
                <a:gd name="connsiteY67" fmla="*/ 1877438 h 4314217"/>
                <a:gd name="connsiteX68" fmla="*/ 4936788 w 7373566"/>
                <a:gd name="connsiteY68" fmla="*/ 1809345 h 4314217"/>
                <a:gd name="connsiteX69" fmla="*/ 4980562 w 7373566"/>
                <a:gd name="connsiteY69" fmla="*/ 1862847 h 4314217"/>
                <a:gd name="connsiteX70" fmla="*/ 5068111 w 7373566"/>
                <a:gd name="connsiteY70" fmla="*/ 1580745 h 4314217"/>
                <a:gd name="connsiteX71" fmla="*/ 5102158 w 7373566"/>
                <a:gd name="connsiteY71" fmla="*/ 1658566 h 4314217"/>
                <a:gd name="connsiteX72" fmla="*/ 5179979 w 7373566"/>
                <a:gd name="connsiteY72" fmla="*/ 1746115 h 4314217"/>
                <a:gd name="connsiteX73" fmla="*/ 5214026 w 7373566"/>
                <a:gd name="connsiteY73" fmla="*/ 1785025 h 4314217"/>
                <a:gd name="connsiteX74" fmla="*/ 5277256 w 7373566"/>
                <a:gd name="connsiteY74" fmla="*/ 1974715 h 4314217"/>
                <a:gd name="connsiteX75" fmla="*/ 5340485 w 7373566"/>
                <a:gd name="connsiteY75" fmla="*/ 2023353 h 4314217"/>
                <a:gd name="connsiteX76" fmla="*/ 5374532 w 7373566"/>
                <a:gd name="connsiteY76" fmla="*/ 2203315 h 4314217"/>
                <a:gd name="connsiteX77" fmla="*/ 5403715 w 7373566"/>
                <a:gd name="connsiteY77" fmla="*/ 2242225 h 4314217"/>
                <a:gd name="connsiteX78" fmla="*/ 5476673 w 7373566"/>
                <a:gd name="connsiteY78" fmla="*/ 2256817 h 4314217"/>
                <a:gd name="connsiteX79" fmla="*/ 5535039 w 7373566"/>
                <a:gd name="connsiteY79" fmla="*/ 2300591 h 4314217"/>
                <a:gd name="connsiteX80" fmla="*/ 5539902 w 7373566"/>
                <a:gd name="connsiteY80" fmla="*/ 2329774 h 4314217"/>
                <a:gd name="connsiteX81" fmla="*/ 5588541 w 7373566"/>
                <a:gd name="connsiteY81" fmla="*/ 2281136 h 4314217"/>
                <a:gd name="connsiteX82" fmla="*/ 5622588 w 7373566"/>
                <a:gd name="connsiteY82" fmla="*/ 2290864 h 4314217"/>
                <a:gd name="connsiteX83" fmla="*/ 5671226 w 7373566"/>
                <a:gd name="connsiteY83" fmla="*/ 2485417 h 4314217"/>
                <a:gd name="connsiteX84" fmla="*/ 5680953 w 7373566"/>
                <a:gd name="connsiteY84" fmla="*/ 2519464 h 4314217"/>
                <a:gd name="connsiteX85" fmla="*/ 5758775 w 7373566"/>
                <a:gd name="connsiteY85" fmla="*/ 2509736 h 4314217"/>
                <a:gd name="connsiteX86" fmla="*/ 5826868 w 7373566"/>
                <a:gd name="connsiteY86" fmla="*/ 2587557 h 4314217"/>
                <a:gd name="connsiteX87" fmla="*/ 5958192 w 7373566"/>
                <a:gd name="connsiteY87" fmla="*/ 2427051 h 4314217"/>
                <a:gd name="connsiteX88" fmla="*/ 6006830 w 7373566"/>
                <a:gd name="connsiteY88" fmla="*/ 2538919 h 4314217"/>
                <a:gd name="connsiteX89" fmla="*/ 6055468 w 7373566"/>
                <a:gd name="connsiteY89" fmla="*/ 2738336 h 4314217"/>
                <a:gd name="connsiteX90" fmla="*/ 6079788 w 7373566"/>
                <a:gd name="connsiteY90" fmla="*/ 2597285 h 4314217"/>
                <a:gd name="connsiteX91" fmla="*/ 6123562 w 7373566"/>
                <a:gd name="connsiteY91" fmla="*/ 2587557 h 4314217"/>
                <a:gd name="connsiteX92" fmla="*/ 6172200 w 7373566"/>
                <a:gd name="connsiteY92" fmla="*/ 2611876 h 4314217"/>
                <a:gd name="connsiteX93" fmla="*/ 6254885 w 7373566"/>
                <a:gd name="connsiteY93" fmla="*/ 2305455 h 4314217"/>
                <a:gd name="connsiteX94" fmla="*/ 6288932 w 7373566"/>
                <a:gd name="connsiteY94" fmla="*/ 2276272 h 4314217"/>
                <a:gd name="connsiteX95" fmla="*/ 6366753 w 7373566"/>
                <a:gd name="connsiteY95" fmla="*/ 2315183 h 4314217"/>
                <a:gd name="connsiteX96" fmla="*/ 6381345 w 7373566"/>
                <a:gd name="connsiteY96" fmla="*/ 2320047 h 4314217"/>
                <a:gd name="connsiteX97" fmla="*/ 6473758 w 7373566"/>
                <a:gd name="connsiteY97" fmla="*/ 2465962 h 4314217"/>
                <a:gd name="connsiteX98" fmla="*/ 6527260 w 7373566"/>
                <a:gd name="connsiteY98" fmla="*/ 2504872 h 4314217"/>
                <a:gd name="connsiteX99" fmla="*/ 6634264 w 7373566"/>
                <a:gd name="connsiteY99" fmla="*/ 2222770 h 4314217"/>
                <a:gd name="connsiteX100" fmla="*/ 6765588 w 7373566"/>
                <a:gd name="connsiteY100" fmla="*/ 1960123 h 4314217"/>
                <a:gd name="connsiteX101" fmla="*/ 6823953 w 7373566"/>
                <a:gd name="connsiteY101" fmla="*/ 1921213 h 4314217"/>
                <a:gd name="connsiteX102" fmla="*/ 6950413 w 7373566"/>
                <a:gd name="connsiteY102" fmla="*/ 1726659 h 4314217"/>
                <a:gd name="connsiteX103" fmla="*/ 7008779 w 7373566"/>
                <a:gd name="connsiteY103" fmla="*/ 1454285 h 4314217"/>
                <a:gd name="connsiteX104" fmla="*/ 7086600 w 7373566"/>
                <a:gd name="connsiteY104" fmla="*/ 1177047 h 4314217"/>
                <a:gd name="connsiteX105" fmla="*/ 7130375 w 7373566"/>
                <a:gd name="connsiteY105" fmla="*/ 1211093 h 4314217"/>
                <a:gd name="connsiteX106" fmla="*/ 7227651 w 7373566"/>
                <a:gd name="connsiteY106" fmla="*/ 680936 h 4314217"/>
                <a:gd name="connsiteX107" fmla="*/ 7256834 w 7373566"/>
                <a:gd name="connsiteY107" fmla="*/ 583659 h 4314217"/>
                <a:gd name="connsiteX108" fmla="*/ 7373566 w 7373566"/>
                <a:gd name="connsiteY108" fmla="*/ 0 h 4314217"/>
                <a:gd name="connsiteX0" fmla="*/ 0 w 7373566"/>
                <a:gd name="connsiteY0" fmla="*/ 4314217 h 4314217"/>
                <a:gd name="connsiteX1" fmla="*/ 389107 w 7373566"/>
                <a:gd name="connsiteY1" fmla="*/ 4294762 h 4314217"/>
                <a:gd name="connsiteX2" fmla="*/ 569068 w 7373566"/>
                <a:gd name="connsiteY2" fmla="*/ 4241259 h 4314217"/>
                <a:gd name="connsiteX3" fmla="*/ 744166 w 7373566"/>
                <a:gd name="connsiteY3" fmla="*/ 4168302 h 4314217"/>
                <a:gd name="connsiteX4" fmla="*/ 899809 w 7373566"/>
                <a:gd name="connsiteY4" fmla="*/ 4100208 h 4314217"/>
                <a:gd name="connsiteX5" fmla="*/ 1031132 w 7373566"/>
                <a:gd name="connsiteY5" fmla="*/ 4012659 h 4314217"/>
                <a:gd name="connsiteX6" fmla="*/ 1074907 w 7373566"/>
                <a:gd name="connsiteY6" fmla="*/ 3998068 h 4314217"/>
                <a:gd name="connsiteX7" fmla="*/ 1094362 w 7373566"/>
                <a:gd name="connsiteY7" fmla="*/ 4012659 h 4314217"/>
                <a:gd name="connsiteX8" fmla="*/ 1196502 w 7373566"/>
                <a:gd name="connsiteY8" fmla="*/ 3949430 h 4314217"/>
                <a:gd name="connsiteX9" fmla="*/ 1254868 w 7373566"/>
                <a:gd name="connsiteY9" fmla="*/ 3910519 h 4314217"/>
                <a:gd name="connsiteX10" fmla="*/ 1332690 w 7373566"/>
                <a:gd name="connsiteY10" fmla="*/ 3818106 h 4314217"/>
                <a:gd name="connsiteX11" fmla="*/ 1395919 w 7373566"/>
                <a:gd name="connsiteY11" fmla="*/ 3701374 h 4314217"/>
                <a:gd name="connsiteX12" fmla="*/ 1449422 w 7373566"/>
                <a:gd name="connsiteY12" fmla="*/ 3657600 h 4314217"/>
                <a:gd name="connsiteX13" fmla="*/ 1541834 w 7373566"/>
                <a:gd name="connsiteY13" fmla="*/ 3570051 h 4314217"/>
                <a:gd name="connsiteX14" fmla="*/ 1609928 w 7373566"/>
                <a:gd name="connsiteY14" fmla="*/ 3472774 h 4314217"/>
                <a:gd name="connsiteX15" fmla="*/ 1653702 w 7373566"/>
                <a:gd name="connsiteY15" fmla="*/ 3341451 h 4314217"/>
                <a:gd name="connsiteX16" fmla="*/ 1697477 w 7373566"/>
                <a:gd name="connsiteY16" fmla="*/ 3214991 h 4314217"/>
                <a:gd name="connsiteX17" fmla="*/ 1770434 w 7373566"/>
                <a:gd name="connsiteY17" fmla="*/ 3098259 h 4314217"/>
                <a:gd name="connsiteX18" fmla="*/ 1833664 w 7373566"/>
                <a:gd name="connsiteY18" fmla="*/ 3005847 h 4314217"/>
                <a:gd name="connsiteX19" fmla="*/ 1882302 w 7373566"/>
                <a:gd name="connsiteY19" fmla="*/ 2962072 h 4314217"/>
                <a:gd name="connsiteX20" fmla="*/ 1945532 w 7373566"/>
                <a:gd name="connsiteY20" fmla="*/ 2976664 h 4314217"/>
                <a:gd name="connsiteX21" fmla="*/ 1974715 w 7373566"/>
                <a:gd name="connsiteY21" fmla="*/ 2830749 h 4314217"/>
                <a:gd name="connsiteX22" fmla="*/ 2028217 w 7373566"/>
                <a:gd name="connsiteY22" fmla="*/ 2811293 h 4314217"/>
                <a:gd name="connsiteX23" fmla="*/ 2091447 w 7373566"/>
                <a:gd name="connsiteY23" fmla="*/ 2670242 h 4314217"/>
                <a:gd name="connsiteX24" fmla="*/ 2174132 w 7373566"/>
                <a:gd name="connsiteY24" fmla="*/ 2655651 h 4314217"/>
                <a:gd name="connsiteX25" fmla="*/ 2222771 w 7373566"/>
                <a:gd name="connsiteY25" fmla="*/ 2553510 h 4314217"/>
                <a:gd name="connsiteX26" fmla="*/ 2305456 w 7373566"/>
                <a:gd name="connsiteY26" fmla="*/ 2538919 h 4314217"/>
                <a:gd name="connsiteX27" fmla="*/ 2354094 w 7373566"/>
                <a:gd name="connsiteY27" fmla="*/ 2320047 h 4314217"/>
                <a:gd name="connsiteX28" fmla="*/ 2500009 w 7373566"/>
                <a:gd name="connsiteY28" fmla="*/ 2217906 h 4314217"/>
                <a:gd name="connsiteX29" fmla="*/ 2558375 w 7373566"/>
                <a:gd name="connsiteY29" fmla="*/ 2076855 h 4314217"/>
                <a:gd name="connsiteX30" fmla="*/ 2611877 w 7373566"/>
                <a:gd name="connsiteY30" fmla="*/ 1989306 h 4314217"/>
                <a:gd name="connsiteX31" fmla="*/ 2670243 w 7373566"/>
                <a:gd name="connsiteY31" fmla="*/ 1780162 h 4314217"/>
                <a:gd name="connsiteX32" fmla="*/ 2743200 w 7373566"/>
                <a:gd name="connsiteY32" fmla="*/ 1502923 h 4314217"/>
                <a:gd name="connsiteX33" fmla="*/ 2811294 w 7373566"/>
                <a:gd name="connsiteY33" fmla="*/ 1308370 h 4314217"/>
                <a:gd name="connsiteX34" fmla="*/ 2869660 w 7373566"/>
                <a:gd name="connsiteY34" fmla="*/ 1172183 h 4314217"/>
                <a:gd name="connsiteX35" fmla="*/ 2932890 w 7373566"/>
                <a:gd name="connsiteY35" fmla="*/ 1104089 h 4314217"/>
                <a:gd name="connsiteX36" fmla="*/ 2991256 w 7373566"/>
                <a:gd name="connsiteY36" fmla="*/ 1070042 h 4314217"/>
                <a:gd name="connsiteX37" fmla="*/ 3049622 w 7373566"/>
                <a:gd name="connsiteY37" fmla="*/ 890081 h 4314217"/>
                <a:gd name="connsiteX38" fmla="*/ 3078805 w 7373566"/>
                <a:gd name="connsiteY38" fmla="*/ 856034 h 4314217"/>
                <a:gd name="connsiteX39" fmla="*/ 3146898 w 7373566"/>
                <a:gd name="connsiteY39" fmla="*/ 875489 h 4314217"/>
                <a:gd name="connsiteX40" fmla="*/ 3205264 w 7373566"/>
                <a:gd name="connsiteY40" fmla="*/ 676072 h 4314217"/>
                <a:gd name="connsiteX41" fmla="*/ 3302541 w 7373566"/>
                <a:gd name="connsiteY41" fmla="*/ 787940 h 4314217"/>
                <a:gd name="connsiteX42" fmla="*/ 3321996 w 7373566"/>
                <a:gd name="connsiteY42" fmla="*/ 471791 h 4314217"/>
                <a:gd name="connsiteX43" fmla="*/ 3521413 w 7373566"/>
                <a:gd name="connsiteY43" fmla="*/ 710119 h 4314217"/>
                <a:gd name="connsiteX44" fmla="*/ 3574915 w 7373566"/>
                <a:gd name="connsiteY44" fmla="*/ 535021 h 4314217"/>
                <a:gd name="connsiteX45" fmla="*/ 3600941 w 7373566"/>
                <a:gd name="connsiteY45" fmla="*/ 1184129 h 4314217"/>
                <a:gd name="connsiteX46" fmla="*/ 3652736 w 7373566"/>
                <a:gd name="connsiteY46" fmla="*/ 1254868 h 4314217"/>
                <a:gd name="connsiteX47" fmla="*/ 3701375 w 7373566"/>
                <a:gd name="connsiteY47" fmla="*/ 1235413 h 4314217"/>
                <a:gd name="connsiteX48" fmla="*/ 3735422 w 7373566"/>
                <a:gd name="connsiteY48" fmla="*/ 1288915 h 4314217"/>
                <a:gd name="connsiteX49" fmla="*/ 3774332 w 7373566"/>
                <a:gd name="connsiteY49" fmla="*/ 1288915 h 4314217"/>
                <a:gd name="connsiteX50" fmla="*/ 3818107 w 7373566"/>
                <a:gd name="connsiteY50" fmla="*/ 1634247 h 4314217"/>
                <a:gd name="connsiteX51" fmla="*/ 3881336 w 7373566"/>
                <a:gd name="connsiteY51" fmla="*/ 1220821 h 4314217"/>
                <a:gd name="connsiteX52" fmla="*/ 3944566 w 7373566"/>
                <a:gd name="connsiteY52" fmla="*/ 1162455 h 4314217"/>
                <a:gd name="connsiteX53" fmla="*/ 4012660 w 7373566"/>
                <a:gd name="connsiteY53" fmla="*/ 1415374 h 4314217"/>
                <a:gd name="connsiteX54" fmla="*/ 4041843 w 7373566"/>
                <a:gd name="connsiteY54" fmla="*/ 1488332 h 4314217"/>
                <a:gd name="connsiteX55" fmla="*/ 4075890 w 7373566"/>
                <a:gd name="connsiteY55" fmla="*/ 1488332 h 4314217"/>
                <a:gd name="connsiteX56" fmla="*/ 4114800 w 7373566"/>
                <a:gd name="connsiteY56" fmla="*/ 1395919 h 4314217"/>
                <a:gd name="connsiteX57" fmla="*/ 4250988 w 7373566"/>
                <a:gd name="connsiteY57" fmla="*/ 1108953 h 4314217"/>
                <a:gd name="connsiteX58" fmla="*/ 4260715 w 7373566"/>
                <a:gd name="connsiteY58" fmla="*/ 1235413 h 4314217"/>
                <a:gd name="connsiteX59" fmla="*/ 4343400 w 7373566"/>
                <a:gd name="connsiteY59" fmla="*/ 1325863 h 4314217"/>
                <a:gd name="connsiteX60" fmla="*/ 4367719 w 7373566"/>
                <a:gd name="connsiteY60" fmla="*/ 1921213 h 4314217"/>
                <a:gd name="connsiteX61" fmla="*/ 4416358 w 7373566"/>
                <a:gd name="connsiteY61" fmla="*/ 1785025 h 4314217"/>
                <a:gd name="connsiteX62" fmla="*/ 4484708 w 7373566"/>
                <a:gd name="connsiteY62" fmla="*/ 1017137 h 4314217"/>
                <a:gd name="connsiteX63" fmla="*/ 4596319 w 7373566"/>
                <a:gd name="connsiteY63" fmla="*/ 933855 h 4314217"/>
                <a:gd name="connsiteX64" fmla="*/ 4703324 w 7373566"/>
                <a:gd name="connsiteY64" fmla="*/ 1828800 h 4314217"/>
                <a:gd name="connsiteX65" fmla="*/ 4771417 w 7373566"/>
                <a:gd name="connsiteY65" fmla="*/ 1862847 h 4314217"/>
                <a:gd name="connsiteX66" fmla="*/ 4810328 w 7373566"/>
                <a:gd name="connsiteY66" fmla="*/ 1819072 h 4314217"/>
                <a:gd name="connsiteX67" fmla="*/ 4888149 w 7373566"/>
                <a:gd name="connsiteY67" fmla="*/ 1877438 h 4314217"/>
                <a:gd name="connsiteX68" fmla="*/ 4936788 w 7373566"/>
                <a:gd name="connsiteY68" fmla="*/ 1809345 h 4314217"/>
                <a:gd name="connsiteX69" fmla="*/ 4980562 w 7373566"/>
                <a:gd name="connsiteY69" fmla="*/ 1862847 h 4314217"/>
                <a:gd name="connsiteX70" fmla="*/ 5068111 w 7373566"/>
                <a:gd name="connsiteY70" fmla="*/ 1580745 h 4314217"/>
                <a:gd name="connsiteX71" fmla="*/ 5102158 w 7373566"/>
                <a:gd name="connsiteY71" fmla="*/ 1658566 h 4314217"/>
                <a:gd name="connsiteX72" fmla="*/ 5179979 w 7373566"/>
                <a:gd name="connsiteY72" fmla="*/ 1746115 h 4314217"/>
                <a:gd name="connsiteX73" fmla="*/ 5214026 w 7373566"/>
                <a:gd name="connsiteY73" fmla="*/ 1785025 h 4314217"/>
                <a:gd name="connsiteX74" fmla="*/ 5277256 w 7373566"/>
                <a:gd name="connsiteY74" fmla="*/ 1974715 h 4314217"/>
                <a:gd name="connsiteX75" fmla="*/ 5340485 w 7373566"/>
                <a:gd name="connsiteY75" fmla="*/ 2023353 h 4314217"/>
                <a:gd name="connsiteX76" fmla="*/ 5374532 w 7373566"/>
                <a:gd name="connsiteY76" fmla="*/ 2203315 h 4314217"/>
                <a:gd name="connsiteX77" fmla="*/ 5403715 w 7373566"/>
                <a:gd name="connsiteY77" fmla="*/ 2242225 h 4314217"/>
                <a:gd name="connsiteX78" fmla="*/ 5476673 w 7373566"/>
                <a:gd name="connsiteY78" fmla="*/ 2256817 h 4314217"/>
                <a:gd name="connsiteX79" fmla="*/ 5535039 w 7373566"/>
                <a:gd name="connsiteY79" fmla="*/ 2300591 h 4314217"/>
                <a:gd name="connsiteX80" fmla="*/ 5539902 w 7373566"/>
                <a:gd name="connsiteY80" fmla="*/ 2329774 h 4314217"/>
                <a:gd name="connsiteX81" fmla="*/ 5588541 w 7373566"/>
                <a:gd name="connsiteY81" fmla="*/ 2281136 h 4314217"/>
                <a:gd name="connsiteX82" fmla="*/ 5622588 w 7373566"/>
                <a:gd name="connsiteY82" fmla="*/ 2290864 h 4314217"/>
                <a:gd name="connsiteX83" fmla="*/ 5671226 w 7373566"/>
                <a:gd name="connsiteY83" fmla="*/ 2485417 h 4314217"/>
                <a:gd name="connsiteX84" fmla="*/ 5680953 w 7373566"/>
                <a:gd name="connsiteY84" fmla="*/ 2519464 h 4314217"/>
                <a:gd name="connsiteX85" fmla="*/ 5758775 w 7373566"/>
                <a:gd name="connsiteY85" fmla="*/ 2509736 h 4314217"/>
                <a:gd name="connsiteX86" fmla="*/ 5826868 w 7373566"/>
                <a:gd name="connsiteY86" fmla="*/ 2587557 h 4314217"/>
                <a:gd name="connsiteX87" fmla="*/ 5958192 w 7373566"/>
                <a:gd name="connsiteY87" fmla="*/ 2427051 h 4314217"/>
                <a:gd name="connsiteX88" fmla="*/ 6006830 w 7373566"/>
                <a:gd name="connsiteY88" fmla="*/ 2538919 h 4314217"/>
                <a:gd name="connsiteX89" fmla="*/ 6055468 w 7373566"/>
                <a:gd name="connsiteY89" fmla="*/ 2738336 h 4314217"/>
                <a:gd name="connsiteX90" fmla="*/ 6079788 w 7373566"/>
                <a:gd name="connsiteY90" fmla="*/ 2597285 h 4314217"/>
                <a:gd name="connsiteX91" fmla="*/ 6123562 w 7373566"/>
                <a:gd name="connsiteY91" fmla="*/ 2587557 h 4314217"/>
                <a:gd name="connsiteX92" fmla="*/ 6172200 w 7373566"/>
                <a:gd name="connsiteY92" fmla="*/ 2611876 h 4314217"/>
                <a:gd name="connsiteX93" fmla="*/ 6254885 w 7373566"/>
                <a:gd name="connsiteY93" fmla="*/ 2305455 h 4314217"/>
                <a:gd name="connsiteX94" fmla="*/ 6288932 w 7373566"/>
                <a:gd name="connsiteY94" fmla="*/ 2276272 h 4314217"/>
                <a:gd name="connsiteX95" fmla="*/ 6366753 w 7373566"/>
                <a:gd name="connsiteY95" fmla="*/ 2315183 h 4314217"/>
                <a:gd name="connsiteX96" fmla="*/ 6381345 w 7373566"/>
                <a:gd name="connsiteY96" fmla="*/ 2320047 h 4314217"/>
                <a:gd name="connsiteX97" fmla="*/ 6473758 w 7373566"/>
                <a:gd name="connsiteY97" fmla="*/ 2465962 h 4314217"/>
                <a:gd name="connsiteX98" fmla="*/ 6527260 w 7373566"/>
                <a:gd name="connsiteY98" fmla="*/ 2504872 h 4314217"/>
                <a:gd name="connsiteX99" fmla="*/ 6634264 w 7373566"/>
                <a:gd name="connsiteY99" fmla="*/ 2222770 h 4314217"/>
                <a:gd name="connsiteX100" fmla="*/ 6765588 w 7373566"/>
                <a:gd name="connsiteY100" fmla="*/ 1960123 h 4314217"/>
                <a:gd name="connsiteX101" fmla="*/ 6823953 w 7373566"/>
                <a:gd name="connsiteY101" fmla="*/ 1921213 h 4314217"/>
                <a:gd name="connsiteX102" fmla="*/ 6950413 w 7373566"/>
                <a:gd name="connsiteY102" fmla="*/ 1726659 h 4314217"/>
                <a:gd name="connsiteX103" fmla="*/ 7008779 w 7373566"/>
                <a:gd name="connsiteY103" fmla="*/ 1454285 h 4314217"/>
                <a:gd name="connsiteX104" fmla="*/ 7086600 w 7373566"/>
                <a:gd name="connsiteY104" fmla="*/ 1177047 h 4314217"/>
                <a:gd name="connsiteX105" fmla="*/ 7130375 w 7373566"/>
                <a:gd name="connsiteY105" fmla="*/ 1211093 h 4314217"/>
                <a:gd name="connsiteX106" fmla="*/ 7227651 w 7373566"/>
                <a:gd name="connsiteY106" fmla="*/ 680936 h 4314217"/>
                <a:gd name="connsiteX107" fmla="*/ 7256834 w 7373566"/>
                <a:gd name="connsiteY107" fmla="*/ 583659 h 4314217"/>
                <a:gd name="connsiteX108" fmla="*/ 7373566 w 7373566"/>
                <a:gd name="connsiteY108" fmla="*/ 0 h 4314217"/>
                <a:gd name="connsiteX0" fmla="*/ 0 w 7373566"/>
                <a:gd name="connsiteY0" fmla="*/ 4314217 h 4314217"/>
                <a:gd name="connsiteX1" fmla="*/ 389107 w 7373566"/>
                <a:gd name="connsiteY1" fmla="*/ 4294762 h 4314217"/>
                <a:gd name="connsiteX2" fmla="*/ 569068 w 7373566"/>
                <a:gd name="connsiteY2" fmla="*/ 4241259 h 4314217"/>
                <a:gd name="connsiteX3" fmla="*/ 744166 w 7373566"/>
                <a:gd name="connsiteY3" fmla="*/ 4168302 h 4314217"/>
                <a:gd name="connsiteX4" fmla="*/ 899809 w 7373566"/>
                <a:gd name="connsiteY4" fmla="*/ 4100208 h 4314217"/>
                <a:gd name="connsiteX5" fmla="*/ 1031132 w 7373566"/>
                <a:gd name="connsiteY5" fmla="*/ 4012659 h 4314217"/>
                <a:gd name="connsiteX6" fmla="*/ 1074907 w 7373566"/>
                <a:gd name="connsiteY6" fmla="*/ 3998068 h 4314217"/>
                <a:gd name="connsiteX7" fmla="*/ 1094362 w 7373566"/>
                <a:gd name="connsiteY7" fmla="*/ 4012659 h 4314217"/>
                <a:gd name="connsiteX8" fmla="*/ 1196502 w 7373566"/>
                <a:gd name="connsiteY8" fmla="*/ 3949430 h 4314217"/>
                <a:gd name="connsiteX9" fmla="*/ 1254868 w 7373566"/>
                <a:gd name="connsiteY9" fmla="*/ 3910519 h 4314217"/>
                <a:gd name="connsiteX10" fmla="*/ 1332690 w 7373566"/>
                <a:gd name="connsiteY10" fmla="*/ 3818106 h 4314217"/>
                <a:gd name="connsiteX11" fmla="*/ 1395919 w 7373566"/>
                <a:gd name="connsiteY11" fmla="*/ 3701374 h 4314217"/>
                <a:gd name="connsiteX12" fmla="*/ 1449422 w 7373566"/>
                <a:gd name="connsiteY12" fmla="*/ 3657600 h 4314217"/>
                <a:gd name="connsiteX13" fmla="*/ 1541834 w 7373566"/>
                <a:gd name="connsiteY13" fmla="*/ 3570051 h 4314217"/>
                <a:gd name="connsiteX14" fmla="*/ 1609928 w 7373566"/>
                <a:gd name="connsiteY14" fmla="*/ 3472774 h 4314217"/>
                <a:gd name="connsiteX15" fmla="*/ 1653702 w 7373566"/>
                <a:gd name="connsiteY15" fmla="*/ 3341451 h 4314217"/>
                <a:gd name="connsiteX16" fmla="*/ 1697477 w 7373566"/>
                <a:gd name="connsiteY16" fmla="*/ 3214991 h 4314217"/>
                <a:gd name="connsiteX17" fmla="*/ 1770434 w 7373566"/>
                <a:gd name="connsiteY17" fmla="*/ 3098259 h 4314217"/>
                <a:gd name="connsiteX18" fmla="*/ 1833664 w 7373566"/>
                <a:gd name="connsiteY18" fmla="*/ 3005847 h 4314217"/>
                <a:gd name="connsiteX19" fmla="*/ 1882302 w 7373566"/>
                <a:gd name="connsiteY19" fmla="*/ 2962072 h 4314217"/>
                <a:gd name="connsiteX20" fmla="*/ 1945532 w 7373566"/>
                <a:gd name="connsiteY20" fmla="*/ 2976664 h 4314217"/>
                <a:gd name="connsiteX21" fmla="*/ 1974715 w 7373566"/>
                <a:gd name="connsiteY21" fmla="*/ 2830749 h 4314217"/>
                <a:gd name="connsiteX22" fmla="*/ 2028217 w 7373566"/>
                <a:gd name="connsiteY22" fmla="*/ 2811293 h 4314217"/>
                <a:gd name="connsiteX23" fmla="*/ 2091447 w 7373566"/>
                <a:gd name="connsiteY23" fmla="*/ 2670242 h 4314217"/>
                <a:gd name="connsiteX24" fmla="*/ 2174132 w 7373566"/>
                <a:gd name="connsiteY24" fmla="*/ 2655651 h 4314217"/>
                <a:gd name="connsiteX25" fmla="*/ 2222771 w 7373566"/>
                <a:gd name="connsiteY25" fmla="*/ 2553510 h 4314217"/>
                <a:gd name="connsiteX26" fmla="*/ 2305456 w 7373566"/>
                <a:gd name="connsiteY26" fmla="*/ 2538919 h 4314217"/>
                <a:gd name="connsiteX27" fmla="*/ 2354094 w 7373566"/>
                <a:gd name="connsiteY27" fmla="*/ 2320047 h 4314217"/>
                <a:gd name="connsiteX28" fmla="*/ 2500009 w 7373566"/>
                <a:gd name="connsiteY28" fmla="*/ 2217906 h 4314217"/>
                <a:gd name="connsiteX29" fmla="*/ 2558375 w 7373566"/>
                <a:gd name="connsiteY29" fmla="*/ 2076855 h 4314217"/>
                <a:gd name="connsiteX30" fmla="*/ 2611877 w 7373566"/>
                <a:gd name="connsiteY30" fmla="*/ 1989306 h 4314217"/>
                <a:gd name="connsiteX31" fmla="*/ 2670243 w 7373566"/>
                <a:gd name="connsiteY31" fmla="*/ 1780162 h 4314217"/>
                <a:gd name="connsiteX32" fmla="*/ 2743200 w 7373566"/>
                <a:gd name="connsiteY32" fmla="*/ 1502923 h 4314217"/>
                <a:gd name="connsiteX33" fmla="*/ 2811294 w 7373566"/>
                <a:gd name="connsiteY33" fmla="*/ 1308370 h 4314217"/>
                <a:gd name="connsiteX34" fmla="*/ 2869660 w 7373566"/>
                <a:gd name="connsiteY34" fmla="*/ 1172183 h 4314217"/>
                <a:gd name="connsiteX35" fmla="*/ 2932890 w 7373566"/>
                <a:gd name="connsiteY35" fmla="*/ 1104089 h 4314217"/>
                <a:gd name="connsiteX36" fmla="*/ 2991256 w 7373566"/>
                <a:gd name="connsiteY36" fmla="*/ 1070042 h 4314217"/>
                <a:gd name="connsiteX37" fmla="*/ 3049622 w 7373566"/>
                <a:gd name="connsiteY37" fmla="*/ 890081 h 4314217"/>
                <a:gd name="connsiteX38" fmla="*/ 3078805 w 7373566"/>
                <a:gd name="connsiteY38" fmla="*/ 856034 h 4314217"/>
                <a:gd name="connsiteX39" fmla="*/ 3146898 w 7373566"/>
                <a:gd name="connsiteY39" fmla="*/ 875489 h 4314217"/>
                <a:gd name="connsiteX40" fmla="*/ 3205264 w 7373566"/>
                <a:gd name="connsiteY40" fmla="*/ 676072 h 4314217"/>
                <a:gd name="connsiteX41" fmla="*/ 3302541 w 7373566"/>
                <a:gd name="connsiteY41" fmla="*/ 787940 h 4314217"/>
                <a:gd name="connsiteX42" fmla="*/ 3321996 w 7373566"/>
                <a:gd name="connsiteY42" fmla="*/ 471791 h 4314217"/>
                <a:gd name="connsiteX43" fmla="*/ 3521413 w 7373566"/>
                <a:gd name="connsiteY43" fmla="*/ 710119 h 4314217"/>
                <a:gd name="connsiteX44" fmla="*/ 3574915 w 7373566"/>
                <a:gd name="connsiteY44" fmla="*/ 535021 h 4314217"/>
                <a:gd name="connsiteX45" fmla="*/ 3600941 w 7373566"/>
                <a:gd name="connsiteY45" fmla="*/ 1184129 h 4314217"/>
                <a:gd name="connsiteX46" fmla="*/ 3652736 w 7373566"/>
                <a:gd name="connsiteY46" fmla="*/ 1254868 h 4314217"/>
                <a:gd name="connsiteX47" fmla="*/ 3701375 w 7373566"/>
                <a:gd name="connsiteY47" fmla="*/ 1235413 h 4314217"/>
                <a:gd name="connsiteX48" fmla="*/ 3735422 w 7373566"/>
                <a:gd name="connsiteY48" fmla="*/ 1288915 h 4314217"/>
                <a:gd name="connsiteX49" fmla="*/ 3774332 w 7373566"/>
                <a:gd name="connsiteY49" fmla="*/ 1288915 h 4314217"/>
                <a:gd name="connsiteX50" fmla="*/ 3818107 w 7373566"/>
                <a:gd name="connsiteY50" fmla="*/ 1634247 h 4314217"/>
                <a:gd name="connsiteX51" fmla="*/ 3881336 w 7373566"/>
                <a:gd name="connsiteY51" fmla="*/ 1220821 h 4314217"/>
                <a:gd name="connsiteX52" fmla="*/ 3944566 w 7373566"/>
                <a:gd name="connsiteY52" fmla="*/ 1162455 h 4314217"/>
                <a:gd name="connsiteX53" fmla="*/ 4012660 w 7373566"/>
                <a:gd name="connsiteY53" fmla="*/ 1415374 h 4314217"/>
                <a:gd name="connsiteX54" fmla="*/ 4041843 w 7373566"/>
                <a:gd name="connsiteY54" fmla="*/ 1488332 h 4314217"/>
                <a:gd name="connsiteX55" fmla="*/ 4075890 w 7373566"/>
                <a:gd name="connsiteY55" fmla="*/ 1488332 h 4314217"/>
                <a:gd name="connsiteX56" fmla="*/ 4114800 w 7373566"/>
                <a:gd name="connsiteY56" fmla="*/ 1395919 h 4314217"/>
                <a:gd name="connsiteX57" fmla="*/ 4250988 w 7373566"/>
                <a:gd name="connsiteY57" fmla="*/ 1108953 h 4314217"/>
                <a:gd name="connsiteX58" fmla="*/ 4260715 w 7373566"/>
                <a:gd name="connsiteY58" fmla="*/ 1235413 h 4314217"/>
                <a:gd name="connsiteX59" fmla="*/ 4343400 w 7373566"/>
                <a:gd name="connsiteY59" fmla="*/ 1325863 h 4314217"/>
                <a:gd name="connsiteX60" fmla="*/ 4367719 w 7373566"/>
                <a:gd name="connsiteY60" fmla="*/ 1921213 h 4314217"/>
                <a:gd name="connsiteX61" fmla="*/ 4416358 w 7373566"/>
                <a:gd name="connsiteY61" fmla="*/ 1785025 h 4314217"/>
                <a:gd name="connsiteX62" fmla="*/ 4484708 w 7373566"/>
                <a:gd name="connsiteY62" fmla="*/ 1017137 h 4314217"/>
                <a:gd name="connsiteX63" fmla="*/ 4567478 w 7373566"/>
                <a:gd name="connsiteY63" fmla="*/ 873441 h 4314217"/>
                <a:gd name="connsiteX64" fmla="*/ 4596319 w 7373566"/>
                <a:gd name="connsiteY64" fmla="*/ 933855 h 4314217"/>
                <a:gd name="connsiteX65" fmla="*/ 4703324 w 7373566"/>
                <a:gd name="connsiteY65" fmla="*/ 1828800 h 4314217"/>
                <a:gd name="connsiteX66" fmla="*/ 4771417 w 7373566"/>
                <a:gd name="connsiteY66" fmla="*/ 1862847 h 4314217"/>
                <a:gd name="connsiteX67" fmla="*/ 4810328 w 7373566"/>
                <a:gd name="connsiteY67" fmla="*/ 1819072 h 4314217"/>
                <a:gd name="connsiteX68" fmla="*/ 4888149 w 7373566"/>
                <a:gd name="connsiteY68" fmla="*/ 1877438 h 4314217"/>
                <a:gd name="connsiteX69" fmla="*/ 4936788 w 7373566"/>
                <a:gd name="connsiteY69" fmla="*/ 1809345 h 4314217"/>
                <a:gd name="connsiteX70" fmla="*/ 4980562 w 7373566"/>
                <a:gd name="connsiteY70" fmla="*/ 1862847 h 4314217"/>
                <a:gd name="connsiteX71" fmla="*/ 5068111 w 7373566"/>
                <a:gd name="connsiteY71" fmla="*/ 1580745 h 4314217"/>
                <a:gd name="connsiteX72" fmla="*/ 5102158 w 7373566"/>
                <a:gd name="connsiteY72" fmla="*/ 1658566 h 4314217"/>
                <a:gd name="connsiteX73" fmla="*/ 5179979 w 7373566"/>
                <a:gd name="connsiteY73" fmla="*/ 1746115 h 4314217"/>
                <a:gd name="connsiteX74" fmla="*/ 5214026 w 7373566"/>
                <a:gd name="connsiteY74" fmla="*/ 1785025 h 4314217"/>
                <a:gd name="connsiteX75" fmla="*/ 5277256 w 7373566"/>
                <a:gd name="connsiteY75" fmla="*/ 1974715 h 4314217"/>
                <a:gd name="connsiteX76" fmla="*/ 5340485 w 7373566"/>
                <a:gd name="connsiteY76" fmla="*/ 2023353 h 4314217"/>
                <a:gd name="connsiteX77" fmla="*/ 5374532 w 7373566"/>
                <a:gd name="connsiteY77" fmla="*/ 2203315 h 4314217"/>
                <a:gd name="connsiteX78" fmla="*/ 5403715 w 7373566"/>
                <a:gd name="connsiteY78" fmla="*/ 2242225 h 4314217"/>
                <a:gd name="connsiteX79" fmla="*/ 5476673 w 7373566"/>
                <a:gd name="connsiteY79" fmla="*/ 2256817 h 4314217"/>
                <a:gd name="connsiteX80" fmla="*/ 5535039 w 7373566"/>
                <a:gd name="connsiteY80" fmla="*/ 2300591 h 4314217"/>
                <a:gd name="connsiteX81" fmla="*/ 5539902 w 7373566"/>
                <a:gd name="connsiteY81" fmla="*/ 2329774 h 4314217"/>
                <a:gd name="connsiteX82" fmla="*/ 5588541 w 7373566"/>
                <a:gd name="connsiteY82" fmla="*/ 2281136 h 4314217"/>
                <a:gd name="connsiteX83" fmla="*/ 5622588 w 7373566"/>
                <a:gd name="connsiteY83" fmla="*/ 2290864 h 4314217"/>
                <a:gd name="connsiteX84" fmla="*/ 5671226 w 7373566"/>
                <a:gd name="connsiteY84" fmla="*/ 2485417 h 4314217"/>
                <a:gd name="connsiteX85" fmla="*/ 5680953 w 7373566"/>
                <a:gd name="connsiteY85" fmla="*/ 2519464 h 4314217"/>
                <a:gd name="connsiteX86" fmla="*/ 5758775 w 7373566"/>
                <a:gd name="connsiteY86" fmla="*/ 2509736 h 4314217"/>
                <a:gd name="connsiteX87" fmla="*/ 5826868 w 7373566"/>
                <a:gd name="connsiteY87" fmla="*/ 2587557 h 4314217"/>
                <a:gd name="connsiteX88" fmla="*/ 5958192 w 7373566"/>
                <a:gd name="connsiteY88" fmla="*/ 2427051 h 4314217"/>
                <a:gd name="connsiteX89" fmla="*/ 6006830 w 7373566"/>
                <a:gd name="connsiteY89" fmla="*/ 2538919 h 4314217"/>
                <a:gd name="connsiteX90" fmla="*/ 6055468 w 7373566"/>
                <a:gd name="connsiteY90" fmla="*/ 2738336 h 4314217"/>
                <a:gd name="connsiteX91" fmla="*/ 6079788 w 7373566"/>
                <a:gd name="connsiteY91" fmla="*/ 2597285 h 4314217"/>
                <a:gd name="connsiteX92" fmla="*/ 6123562 w 7373566"/>
                <a:gd name="connsiteY92" fmla="*/ 2587557 h 4314217"/>
                <a:gd name="connsiteX93" fmla="*/ 6172200 w 7373566"/>
                <a:gd name="connsiteY93" fmla="*/ 2611876 h 4314217"/>
                <a:gd name="connsiteX94" fmla="*/ 6254885 w 7373566"/>
                <a:gd name="connsiteY94" fmla="*/ 2305455 h 4314217"/>
                <a:gd name="connsiteX95" fmla="*/ 6288932 w 7373566"/>
                <a:gd name="connsiteY95" fmla="*/ 2276272 h 4314217"/>
                <a:gd name="connsiteX96" fmla="*/ 6366753 w 7373566"/>
                <a:gd name="connsiteY96" fmla="*/ 2315183 h 4314217"/>
                <a:gd name="connsiteX97" fmla="*/ 6381345 w 7373566"/>
                <a:gd name="connsiteY97" fmla="*/ 2320047 h 4314217"/>
                <a:gd name="connsiteX98" fmla="*/ 6473758 w 7373566"/>
                <a:gd name="connsiteY98" fmla="*/ 2465962 h 4314217"/>
                <a:gd name="connsiteX99" fmla="*/ 6527260 w 7373566"/>
                <a:gd name="connsiteY99" fmla="*/ 2504872 h 4314217"/>
                <a:gd name="connsiteX100" fmla="*/ 6634264 w 7373566"/>
                <a:gd name="connsiteY100" fmla="*/ 2222770 h 4314217"/>
                <a:gd name="connsiteX101" fmla="*/ 6765588 w 7373566"/>
                <a:gd name="connsiteY101" fmla="*/ 1960123 h 4314217"/>
                <a:gd name="connsiteX102" fmla="*/ 6823953 w 7373566"/>
                <a:gd name="connsiteY102" fmla="*/ 1921213 h 4314217"/>
                <a:gd name="connsiteX103" fmla="*/ 6950413 w 7373566"/>
                <a:gd name="connsiteY103" fmla="*/ 1726659 h 4314217"/>
                <a:gd name="connsiteX104" fmla="*/ 7008779 w 7373566"/>
                <a:gd name="connsiteY104" fmla="*/ 1454285 h 4314217"/>
                <a:gd name="connsiteX105" fmla="*/ 7086600 w 7373566"/>
                <a:gd name="connsiteY105" fmla="*/ 1177047 h 4314217"/>
                <a:gd name="connsiteX106" fmla="*/ 7130375 w 7373566"/>
                <a:gd name="connsiteY106" fmla="*/ 1211093 h 4314217"/>
                <a:gd name="connsiteX107" fmla="*/ 7227651 w 7373566"/>
                <a:gd name="connsiteY107" fmla="*/ 680936 h 4314217"/>
                <a:gd name="connsiteX108" fmla="*/ 7256834 w 7373566"/>
                <a:gd name="connsiteY108" fmla="*/ 583659 h 4314217"/>
                <a:gd name="connsiteX109" fmla="*/ 7373566 w 7373566"/>
                <a:gd name="connsiteY109" fmla="*/ 0 h 4314217"/>
                <a:gd name="connsiteX0" fmla="*/ 0 w 7373566"/>
                <a:gd name="connsiteY0" fmla="*/ 4314217 h 4314217"/>
                <a:gd name="connsiteX1" fmla="*/ 389107 w 7373566"/>
                <a:gd name="connsiteY1" fmla="*/ 4294762 h 4314217"/>
                <a:gd name="connsiteX2" fmla="*/ 569068 w 7373566"/>
                <a:gd name="connsiteY2" fmla="*/ 4241259 h 4314217"/>
                <a:gd name="connsiteX3" fmla="*/ 744166 w 7373566"/>
                <a:gd name="connsiteY3" fmla="*/ 4168302 h 4314217"/>
                <a:gd name="connsiteX4" fmla="*/ 899809 w 7373566"/>
                <a:gd name="connsiteY4" fmla="*/ 4100208 h 4314217"/>
                <a:gd name="connsiteX5" fmla="*/ 1031132 w 7373566"/>
                <a:gd name="connsiteY5" fmla="*/ 4012659 h 4314217"/>
                <a:gd name="connsiteX6" fmla="*/ 1074907 w 7373566"/>
                <a:gd name="connsiteY6" fmla="*/ 3998068 h 4314217"/>
                <a:gd name="connsiteX7" fmla="*/ 1094362 w 7373566"/>
                <a:gd name="connsiteY7" fmla="*/ 4012659 h 4314217"/>
                <a:gd name="connsiteX8" fmla="*/ 1196502 w 7373566"/>
                <a:gd name="connsiteY8" fmla="*/ 3949430 h 4314217"/>
                <a:gd name="connsiteX9" fmla="*/ 1254868 w 7373566"/>
                <a:gd name="connsiteY9" fmla="*/ 3910519 h 4314217"/>
                <a:gd name="connsiteX10" fmla="*/ 1332690 w 7373566"/>
                <a:gd name="connsiteY10" fmla="*/ 3818106 h 4314217"/>
                <a:gd name="connsiteX11" fmla="*/ 1395919 w 7373566"/>
                <a:gd name="connsiteY11" fmla="*/ 3701374 h 4314217"/>
                <a:gd name="connsiteX12" fmla="*/ 1449422 w 7373566"/>
                <a:gd name="connsiteY12" fmla="*/ 3657600 h 4314217"/>
                <a:gd name="connsiteX13" fmla="*/ 1541834 w 7373566"/>
                <a:gd name="connsiteY13" fmla="*/ 3570051 h 4314217"/>
                <a:gd name="connsiteX14" fmla="*/ 1609928 w 7373566"/>
                <a:gd name="connsiteY14" fmla="*/ 3472774 h 4314217"/>
                <a:gd name="connsiteX15" fmla="*/ 1653702 w 7373566"/>
                <a:gd name="connsiteY15" fmla="*/ 3341451 h 4314217"/>
                <a:gd name="connsiteX16" fmla="*/ 1697477 w 7373566"/>
                <a:gd name="connsiteY16" fmla="*/ 3214991 h 4314217"/>
                <a:gd name="connsiteX17" fmla="*/ 1770434 w 7373566"/>
                <a:gd name="connsiteY17" fmla="*/ 3098259 h 4314217"/>
                <a:gd name="connsiteX18" fmla="*/ 1833664 w 7373566"/>
                <a:gd name="connsiteY18" fmla="*/ 3005847 h 4314217"/>
                <a:gd name="connsiteX19" fmla="*/ 1882302 w 7373566"/>
                <a:gd name="connsiteY19" fmla="*/ 2962072 h 4314217"/>
                <a:gd name="connsiteX20" fmla="*/ 1945532 w 7373566"/>
                <a:gd name="connsiteY20" fmla="*/ 2976664 h 4314217"/>
                <a:gd name="connsiteX21" fmla="*/ 1974715 w 7373566"/>
                <a:gd name="connsiteY21" fmla="*/ 2830749 h 4314217"/>
                <a:gd name="connsiteX22" fmla="*/ 2028217 w 7373566"/>
                <a:gd name="connsiteY22" fmla="*/ 2811293 h 4314217"/>
                <a:gd name="connsiteX23" fmla="*/ 2091447 w 7373566"/>
                <a:gd name="connsiteY23" fmla="*/ 2670242 h 4314217"/>
                <a:gd name="connsiteX24" fmla="*/ 2174132 w 7373566"/>
                <a:gd name="connsiteY24" fmla="*/ 2655651 h 4314217"/>
                <a:gd name="connsiteX25" fmla="*/ 2222771 w 7373566"/>
                <a:gd name="connsiteY25" fmla="*/ 2553510 h 4314217"/>
                <a:gd name="connsiteX26" fmla="*/ 2305456 w 7373566"/>
                <a:gd name="connsiteY26" fmla="*/ 2538919 h 4314217"/>
                <a:gd name="connsiteX27" fmla="*/ 2354094 w 7373566"/>
                <a:gd name="connsiteY27" fmla="*/ 2320047 h 4314217"/>
                <a:gd name="connsiteX28" fmla="*/ 2500009 w 7373566"/>
                <a:gd name="connsiteY28" fmla="*/ 2217906 h 4314217"/>
                <a:gd name="connsiteX29" fmla="*/ 2558375 w 7373566"/>
                <a:gd name="connsiteY29" fmla="*/ 2076855 h 4314217"/>
                <a:gd name="connsiteX30" fmla="*/ 2611877 w 7373566"/>
                <a:gd name="connsiteY30" fmla="*/ 1989306 h 4314217"/>
                <a:gd name="connsiteX31" fmla="*/ 2670243 w 7373566"/>
                <a:gd name="connsiteY31" fmla="*/ 1780162 h 4314217"/>
                <a:gd name="connsiteX32" fmla="*/ 2743200 w 7373566"/>
                <a:gd name="connsiteY32" fmla="*/ 1502923 h 4314217"/>
                <a:gd name="connsiteX33" fmla="*/ 2811294 w 7373566"/>
                <a:gd name="connsiteY33" fmla="*/ 1308370 h 4314217"/>
                <a:gd name="connsiteX34" fmla="*/ 2869660 w 7373566"/>
                <a:gd name="connsiteY34" fmla="*/ 1172183 h 4314217"/>
                <a:gd name="connsiteX35" fmla="*/ 2932890 w 7373566"/>
                <a:gd name="connsiteY35" fmla="*/ 1104089 h 4314217"/>
                <a:gd name="connsiteX36" fmla="*/ 2991256 w 7373566"/>
                <a:gd name="connsiteY36" fmla="*/ 1070042 h 4314217"/>
                <a:gd name="connsiteX37" fmla="*/ 3049622 w 7373566"/>
                <a:gd name="connsiteY37" fmla="*/ 890081 h 4314217"/>
                <a:gd name="connsiteX38" fmla="*/ 3078805 w 7373566"/>
                <a:gd name="connsiteY38" fmla="*/ 856034 h 4314217"/>
                <a:gd name="connsiteX39" fmla="*/ 3146898 w 7373566"/>
                <a:gd name="connsiteY39" fmla="*/ 875489 h 4314217"/>
                <a:gd name="connsiteX40" fmla="*/ 3205264 w 7373566"/>
                <a:gd name="connsiteY40" fmla="*/ 676072 h 4314217"/>
                <a:gd name="connsiteX41" fmla="*/ 3302541 w 7373566"/>
                <a:gd name="connsiteY41" fmla="*/ 787940 h 4314217"/>
                <a:gd name="connsiteX42" fmla="*/ 3321996 w 7373566"/>
                <a:gd name="connsiteY42" fmla="*/ 471791 h 4314217"/>
                <a:gd name="connsiteX43" fmla="*/ 3521413 w 7373566"/>
                <a:gd name="connsiteY43" fmla="*/ 710119 h 4314217"/>
                <a:gd name="connsiteX44" fmla="*/ 3574915 w 7373566"/>
                <a:gd name="connsiteY44" fmla="*/ 535021 h 4314217"/>
                <a:gd name="connsiteX45" fmla="*/ 3600941 w 7373566"/>
                <a:gd name="connsiteY45" fmla="*/ 1184129 h 4314217"/>
                <a:gd name="connsiteX46" fmla="*/ 3652736 w 7373566"/>
                <a:gd name="connsiteY46" fmla="*/ 1254868 h 4314217"/>
                <a:gd name="connsiteX47" fmla="*/ 3701375 w 7373566"/>
                <a:gd name="connsiteY47" fmla="*/ 1235413 h 4314217"/>
                <a:gd name="connsiteX48" fmla="*/ 3735422 w 7373566"/>
                <a:gd name="connsiteY48" fmla="*/ 1288915 h 4314217"/>
                <a:gd name="connsiteX49" fmla="*/ 3774332 w 7373566"/>
                <a:gd name="connsiteY49" fmla="*/ 1288915 h 4314217"/>
                <a:gd name="connsiteX50" fmla="*/ 3818107 w 7373566"/>
                <a:gd name="connsiteY50" fmla="*/ 1634247 h 4314217"/>
                <a:gd name="connsiteX51" fmla="*/ 3881336 w 7373566"/>
                <a:gd name="connsiteY51" fmla="*/ 1220821 h 4314217"/>
                <a:gd name="connsiteX52" fmla="*/ 3944566 w 7373566"/>
                <a:gd name="connsiteY52" fmla="*/ 1162455 h 4314217"/>
                <a:gd name="connsiteX53" fmla="*/ 4012660 w 7373566"/>
                <a:gd name="connsiteY53" fmla="*/ 1415374 h 4314217"/>
                <a:gd name="connsiteX54" fmla="*/ 4041843 w 7373566"/>
                <a:gd name="connsiteY54" fmla="*/ 1488332 h 4314217"/>
                <a:gd name="connsiteX55" fmla="*/ 4075890 w 7373566"/>
                <a:gd name="connsiteY55" fmla="*/ 1488332 h 4314217"/>
                <a:gd name="connsiteX56" fmla="*/ 4114800 w 7373566"/>
                <a:gd name="connsiteY56" fmla="*/ 1395919 h 4314217"/>
                <a:gd name="connsiteX57" fmla="*/ 4250988 w 7373566"/>
                <a:gd name="connsiteY57" fmla="*/ 1108953 h 4314217"/>
                <a:gd name="connsiteX58" fmla="*/ 4260715 w 7373566"/>
                <a:gd name="connsiteY58" fmla="*/ 1235413 h 4314217"/>
                <a:gd name="connsiteX59" fmla="*/ 4343400 w 7373566"/>
                <a:gd name="connsiteY59" fmla="*/ 1325863 h 4314217"/>
                <a:gd name="connsiteX60" fmla="*/ 4367719 w 7373566"/>
                <a:gd name="connsiteY60" fmla="*/ 1921213 h 4314217"/>
                <a:gd name="connsiteX61" fmla="*/ 4416358 w 7373566"/>
                <a:gd name="connsiteY61" fmla="*/ 1785025 h 4314217"/>
                <a:gd name="connsiteX62" fmla="*/ 4484708 w 7373566"/>
                <a:gd name="connsiteY62" fmla="*/ 1017137 h 4314217"/>
                <a:gd name="connsiteX63" fmla="*/ 4539405 w 7373566"/>
                <a:gd name="connsiteY63" fmla="*/ 969694 h 4314217"/>
                <a:gd name="connsiteX64" fmla="*/ 4596319 w 7373566"/>
                <a:gd name="connsiteY64" fmla="*/ 933855 h 4314217"/>
                <a:gd name="connsiteX65" fmla="*/ 4703324 w 7373566"/>
                <a:gd name="connsiteY65" fmla="*/ 1828800 h 4314217"/>
                <a:gd name="connsiteX66" fmla="*/ 4771417 w 7373566"/>
                <a:gd name="connsiteY66" fmla="*/ 1862847 h 4314217"/>
                <a:gd name="connsiteX67" fmla="*/ 4810328 w 7373566"/>
                <a:gd name="connsiteY67" fmla="*/ 1819072 h 4314217"/>
                <a:gd name="connsiteX68" fmla="*/ 4888149 w 7373566"/>
                <a:gd name="connsiteY68" fmla="*/ 1877438 h 4314217"/>
                <a:gd name="connsiteX69" fmla="*/ 4936788 w 7373566"/>
                <a:gd name="connsiteY69" fmla="*/ 1809345 h 4314217"/>
                <a:gd name="connsiteX70" fmla="*/ 4980562 w 7373566"/>
                <a:gd name="connsiteY70" fmla="*/ 1862847 h 4314217"/>
                <a:gd name="connsiteX71" fmla="*/ 5068111 w 7373566"/>
                <a:gd name="connsiteY71" fmla="*/ 1580745 h 4314217"/>
                <a:gd name="connsiteX72" fmla="*/ 5102158 w 7373566"/>
                <a:gd name="connsiteY72" fmla="*/ 1658566 h 4314217"/>
                <a:gd name="connsiteX73" fmla="*/ 5179979 w 7373566"/>
                <a:gd name="connsiteY73" fmla="*/ 1746115 h 4314217"/>
                <a:gd name="connsiteX74" fmla="*/ 5214026 w 7373566"/>
                <a:gd name="connsiteY74" fmla="*/ 1785025 h 4314217"/>
                <a:gd name="connsiteX75" fmla="*/ 5277256 w 7373566"/>
                <a:gd name="connsiteY75" fmla="*/ 1974715 h 4314217"/>
                <a:gd name="connsiteX76" fmla="*/ 5340485 w 7373566"/>
                <a:gd name="connsiteY76" fmla="*/ 2023353 h 4314217"/>
                <a:gd name="connsiteX77" fmla="*/ 5374532 w 7373566"/>
                <a:gd name="connsiteY77" fmla="*/ 2203315 h 4314217"/>
                <a:gd name="connsiteX78" fmla="*/ 5403715 w 7373566"/>
                <a:gd name="connsiteY78" fmla="*/ 2242225 h 4314217"/>
                <a:gd name="connsiteX79" fmla="*/ 5476673 w 7373566"/>
                <a:gd name="connsiteY79" fmla="*/ 2256817 h 4314217"/>
                <a:gd name="connsiteX80" fmla="*/ 5535039 w 7373566"/>
                <a:gd name="connsiteY80" fmla="*/ 2300591 h 4314217"/>
                <a:gd name="connsiteX81" fmla="*/ 5539902 w 7373566"/>
                <a:gd name="connsiteY81" fmla="*/ 2329774 h 4314217"/>
                <a:gd name="connsiteX82" fmla="*/ 5588541 w 7373566"/>
                <a:gd name="connsiteY82" fmla="*/ 2281136 h 4314217"/>
                <a:gd name="connsiteX83" fmla="*/ 5622588 w 7373566"/>
                <a:gd name="connsiteY83" fmla="*/ 2290864 h 4314217"/>
                <a:gd name="connsiteX84" fmla="*/ 5671226 w 7373566"/>
                <a:gd name="connsiteY84" fmla="*/ 2485417 h 4314217"/>
                <a:gd name="connsiteX85" fmla="*/ 5680953 w 7373566"/>
                <a:gd name="connsiteY85" fmla="*/ 2519464 h 4314217"/>
                <a:gd name="connsiteX86" fmla="*/ 5758775 w 7373566"/>
                <a:gd name="connsiteY86" fmla="*/ 2509736 h 4314217"/>
                <a:gd name="connsiteX87" fmla="*/ 5826868 w 7373566"/>
                <a:gd name="connsiteY87" fmla="*/ 2587557 h 4314217"/>
                <a:gd name="connsiteX88" fmla="*/ 5958192 w 7373566"/>
                <a:gd name="connsiteY88" fmla="*/ 2427051 h 4314217"/>
                <a:gd name="connsiteX89" fmla="*/ 6006830 w 7373566"/>
                <a:gd name="connsiteY89" fmla="*/ 2538919 h 4314217"/>
                <a:gd name="connsiteX90" fmla="*/ 6055468 w 7373566"/>
                <a:gd name="connsiteY90" fmla="*/ 2738336 h 4314217"/>
                <a:gd name="connsiteX91" fmla="*/ 6079788 w 7373566"/>
                <a:gd name="connsiteY91" fmla="*/ 2597285 h 4314217"/>
                <a:gd name="connsiteX92" fmla="*/ 6123562 w 7373566"/>
                <a:gd name="connsiteY92" fmla="*/ 2587557 h 4314217"/>
                <a:gd name="connsiteX93" fmla="*/ 6172200 w 7373566"/>
                <a:gd name="connsiteY93" fmla="*/ 2611876 h 4314217"/>
                <a:gd name="connsiteX94" fmla="*/ 6254885 w 7373566"/>
                <a:gd name="connsiteY94" fmla="*/ 2305455 h 4314217"/>
                <a:gd name="connsiteX95" fmla="*/ 6288932 w 7373566"/>
                <a:gd name="connsiteY95" fmla="*/ 2276272 h 4314217"/>
                <a:gd name="connsiteX96" fmla="*/ 6366753 w 7373566"/>
                <a:gd name="connsiteY96" fmla="*/ 2315183 h 4314217"/>
                <a:gd name="connsiteX97" fmla="*/ 6381345 w 7373566"/>
                <a:gd name="connsiteY97" fmla="*/ 2320047 h 4314217"/>
                <a:gd name="connsiteX98" fmla="*/ 6473758 w 7373566"/>
                <a:gd name="connsiteY98" fmla="*/ 2465962 h 4314217"/>
                <a:gd name="connsiteX99" fmla="*/ 6527260 w 7373566"/>
                <a:gd name="connsiteY99" fmla="*/ 2504872 h 4314217"/>
                <a:gd name="connsiteX100" fmla="*/ 6634264 w 7373566"/>
                <a:gd name="connsiteY100" fmla="*/ 2222770 h 4314217"/>
                <a:gd name="connsiteX101" fmla="*/ 6765588 w 7373566"/>
                <a:gd name="connsiteY101" fmla="*/ 1960123 h 4314217"/>
                <a:gd name="connsiteX102" fmla="*/ 6823953 w 7373566"/>
                <a:gd name="connsiteY102" fmla="*/ 1921213 h 4314217"/>
                <a:gd name="connsiteX103" fmla="*/ 6950413 w 7373566"/>
                <a:gd name="connsiteY103" fmla="*/ 1726659 h 4314217"/>
                <a:gd name="connsiteX104" fmla="*/ 7008779 w 7373566"/>
                <a:gd name="connsiteY104" fmla="*/ 1454285 h 4314217"/>
                <a:gd name="connsiteX105" fmla="*/ 7086600 w 7373566"/>
                <a:gd name="connsiteY105" fmla="*/ 1177047 h 4314217"/>
                <a:gd name="connsiteX106" fmla="*/ 7130375 w 7373566"/>
                <a:gd name="connsiteY106" fmla="*/ 1211093 h 4314217"/>
                <a:gd name="connsiteX107" fmla="*/ 7227651 w 7373566"/>
                <a:gd name="connsiteY107" fmla="*/ 680936 h 4314217"/>
                <a:gd name="connsiteX108" fmla="*/ 7256834 w 7373566"/>
                <a:gd name="connsiteY108" fmla="*/ 583659 h 4314217"/>
                <a:gd name="connsiteX109" fmla="*/ 7373566 w 7373566"/>
                <a:gd name="connsiteY109" fmla="*/ 0 h 4314217"/>
                <a:gd name="connsiteX0" fmla="*/ 0 w 7373566"/>
                <a:gd name="connsiteY0" fmla="*/ 4314217 h 4314217"/>
                <a:gd name="connsiteX1" fmla="*/ 389107 w 7373566"/>
                <a:gd name="connsiteY1" fmla="*/ 4294762 h 4314217"/>
                <a:gd name="connsiteX2" fmla="*/ 569068 w 7373566"/>
                <a:gd name="connsiteY2" fmla="*/ 4241259 h 4314217"/>
                <a:gd name="connsiteX3" fmla="*/ 744166 w 7373566"/>
                <a:gd name="connsiteY3" fmla="*/ 4168302 h 4314217"/>
                <a:gd name="connsiteX4" fmla="*/ 899809 w 7373566"/>
                <a:gd name="connsiteY4" fmla="*/ 4100208 h 4314217"/>
                <a:gd name="connsiteX5" fmla="*/ 1031132 w 7373566"/>
                <a:gd name="connsiteY5" fmla="*/ 4012659 h 4314217"/>
                <a:gd name="connsiteX6" fmla="*/ 1074907 w 7373566"/>
                <a:gd name="connsiteY6" fmla="*/ 3998068 h 4314217"/>
                <a:gd name="connsiteX7" fmla="*/ 1094362 w 7373566"/>
                <a:gd name="connsiteY7" fmla="*/ 4012659 h 4314217"/>
                <a:gd name="connsiteX8" fmla="*/ 1196502 w 7373566"/>
                <a:gd name="connsiteY8" fmla="*/ 3949430 h 4314217"/>
                <a:gd name="connsiteX9" fmla="*/ 1254868 w 7373566"/>
                <a:gd name="connsiteY9" fmla="*/ 3910519 h 4314217"/>
                <a:gd name="connsiteX10" fmla="*/ 1332690 w 7373566"/>
                <a:gd name="connsiteY10" fmla="*/ 3818106 h 4314217"/>
                <a:gd name="connsiteX11" fmla="*/ 1395919 w 7373566"/>
                <a:gd name="connsiteY11" fmla="*/ 3701374 h 4314217"/>
                <a:gd name="connsiteX12" fmla="*/ 1449422 w 7373566"/>
                <a:gd name="connsiteY12" fmla="*/ 3657600 h 4314217"/>
                <a:gd name="connsiteX13" fmla="*/ 1541834 w 7373566"/>
                <a:gd name="connsiteY13" fmla="*/ 3570051 h 4314217"/>
                <a:gd name="connsiteX14" fmla="*/ 1609928 w 7373566"/>
                <a:gd name="connsiteY14" fmla="*/ 3472774 h 4314217"/>
                <a:gd name="connsiteX15" fmla="*/ 1653702 w 7373566"/>
                <a:gd name="connsiteY15" fmla="*/ 3341451 h 4314217"/>
                <a:gd name="connsiteX16" fmla="*/ 1697477 w 7373566"/>
                <a:gd name="connsiteY16" fmla="*/ 3214991 h 4314217"/>
                <a:gd name="connsiteX17" fmla="*/ 1770434 w 7373566"/>
                <a:gd name="connsiteY17" fmla="*/ 3098259 h 4314217"/>
                <a:gd name="connsiteX18" fmla="*/ 1833664 w 7373566"/>
                <a:gd name="connsiteY18" fmla="*/ 3005847 h 4314217"/>
                <a:gd name="connsiteX19" fmla="*/ 1882302 w 7373566"/>
                <a:gd name="connsiteY19" fmla="*/ 2962072 h 4314217"/>
                <a:gd name="connsiteX20" fmla="*/ 1945532 w 7373566"/>
                <a:gd name="connsiteY20" fmla="*/ 2976664 h 4314217"/>
                <a:gd name="connsiteX21" fmla="*/ 1974715 w 7373566"/>
                <a:gd name="connsiteY21" fmla="*/ 2830749 h 4314217"/>
                <a:gd name="connsiteX22" fmla="*/ 2028217 w 7373566"/>
                <a:gd name="connsiteY22" fmla="*/ 2811293 h 4314217"/>
                <a:gd name="connsiteX23" fmla="*/ 2091447 w 7373566"/>
                <a:gd name="connsiteY23" fmla="*/ 2670242 h 4314217"/>
                <a:gd name="connsiteX24" fmla="*/ 2174132 w 7373566"/>
                <a:gd name="connsiteY24" fmla="*/ 2655651 h 4314217"/>
                <a:gd name="connsiteX25" fmla="*/ 2222771 w 7373566"/>
                <a:gd name="connsiteY25" fmla="*/ 2553510 h 4314217"/>
                <a:gd name="connsiteX26" fmla="*/ 2305456 w 7373566"/>
                <a:gd name="connsiteY26" fmla="*/ 2538919 h 4314217"/>
                <a:gd name="connsiteX27" fmla="*/ 2354094 w 7373566"/>
                <a:gd name="connsiteY27" fmla="*/ 2320047 h 4314217"/>
                <a:gd name="connsiteX28" fmla="*/ 2500009 w 7373566"/>
                <a:gd name="connsiteY28" fmla="*/ 2217906 h 4314217"/>
                <a:gd name="connsiteX29" fmla="*/ 2558375 w 7373566"/>
                <a:gd name="connsiteY29" fmla="*/ 2076855 h 4314217"/>
                <a:gd name="connsiteX30" fmla="*/ 2611877 w 7373566"/>
                <a:gd name="connsiteY30" fmla="*/ 1989306 h 4314217"/>
                <a:gd name="connsiteX31" fmla="*/ 2670243 w 7373566"/>
                <a:gd name="connsiteY31" fmla="*/ 1780162 h 4314217"/>
                <a:gd name="connsiteX32" fmla="*/ 2743200 w 7373566"/>
                <a:gd name="connsiteY32" fmla="*/ 1502923 h 4314217"/>
                <a:gd name="connsiteX33" fmla="*/ 2811294 w 7373566"/>
                <a:gd name="connsiteY33" fmla="*/ 1308370 h 4314217"/>
                <a:gd name="connsiteX34" fmla="*/ 2869660 w 7373566"/>
                <a:gd name="connsiteY34" fmla="*/ 1172183 h 4314217"/>
                <a:gd name="connsiteX35" fmla="*/ 2932890 w 7373566"/>
                <a:gd name="connsiteY35" fmla="*/ 1104089 h 4314217"/>
                <a:gd name="connsiteX36" fmla="*/ 2991256 w 7373566"/>
                <a:gd name="connsiteY36" fmla="*/ 1070042 h 4314217"/>
                <a:gd name="connsiteX37" fmla="*/ 3049622 w 7373566"/>
                <a:gd name="connsiteY37" fmla="*/ 890081 h 4314217"/>
                <a:gd name="connsiteX38" fmla="*/ 3078805 w 7373566"/>
                <a:gd name="connsiteY38" fmla="*/ 856034 h 4314217"/>
                <a:gd name="connsiteX39" fmla="*/ 3146898 w 7373566"/>
                <a:gd name="connsiteY39" fmla="*/ 875489 h 4314217"/>
                <a:gd name="connsiteX40" fmla="*/ 3205264 w 7373566"/>
                <a:gd name="connsiteY40" fmla="*/ 676072 h 4314217"/>
                <a:gd name="connsiteX41" fmla="*/ 3302541 w 7373566"/>
                <a:gd name="connsiteY41" fmla="*/ 787940 h 4314217"/>
                <a:gd name="connsiteX42" fmla="*/ 3321996 w 7373566"/>
                <a:gd name="connsiteY42" fmla="*/ 471791 h 4314217"/>
                <a:gd name="connsiteX43" fmla="*/ 3521413 w 7373566"/>
                <a:gd name="connsiteY43" fmla="*/ 710119 h 4314217"/>
                <a:gd name="connsiteX44" fmla="*/ 3574915 w 7373566"/>
                <a:gd name="connsiteY44" fmla="*/ 535021 h 4314217"/>
                <a:gd name="connsiteX45" fmla="*/ 3600941 w 7373566"/>
                <a:gd name="connsiteY45" fmla="*/ 1184129 h 4314217"/>
                <a:gd name="connsiteX46" fmla="*/ 3652736 w 7373566"/>
                <a:gd name="connsiteY46" fmla="*/ 1254868 h 4314217"/>
                <a:gd name="connsiteX47" fmla="*/ 3701375 w 7373566"/>
                <a:gd name="connsiteY47" fmla="*/ 1235413 h 4314217"/>
                <a:gd name="connsiteX48" fmla="*/ 3735422 w 7373566"/>
                <a:gd name="connsiteY48" fmla="*/ 1288915 h 4314217"/>
                <a:gd name="connsiteX49" fmla="*/ 3774332 w 7373566"/>
                <a:gd name="connsiteY49" fmla="*/ 1288915 h 4314217"/>
                <a:gd name="connsiteX50" fmla="*/ 3818107 w 7373566"/>
                <a:gd name="connsiteY50" fmla="*/ 1634247 h 4314217"/>
                <a:gd name="connsiteX51" fmla="*/ 3881336 w 7373566"/>
                <a:gd name="connsiteY51" fmla="*/ 1220821 h 4314217"/>
                <a:gd name="connsiteX52" fmla="*/ 3944566 w 7373566"/>
                <a:gd name="connsiteY52" fmla="*/ 1162455 h 4314217"/>
                <a:gd name="connsiteX53" fmla="*/ 4012660 w 7373566"/>
                <a:gd name="connsiteY53" fmla="*/ 1415374 h 4314217"/>
                <a:gd name="connsiteX54" fmla="*/ 4041843 w 7373566"/>
                <a:gd name="connsiteY54" fmla="*/ 1488332 h 4314217"/>
                <a:gd name="connsiteX55" fmla="*/ 4075890 w 7373566"/>
                <a:gd name="connsiteY55" fmla="*/ 1488332 h 4314217"/>
                <a:gd name="connsiteX56" fmla="*/ 4114800 w 7373566"/>
                <a:gd name="connsiteY56" fmla="*/ 1395919 h 4314217"/>
                <a:gd name="connsiteX57" fmla="*/ 4250988 w 7373566"/>
                <a:gd name="connsiteY57" fmla="*/ 1108953 h 4314217"/>
                <a:gd name="connsiteX58" fmla="*/ 4260715 w 7373566"/>
                <a:gd name="connsiteY58" fmla="*/ 1235413 h 4314217"/>
                <a:gd name="connsiteX59" fmla="*/ 4343400 w 7373566"/>
                <a:gd name="connsiteY59" fmla="*/ 1325863 h 4314217"/>
                <a:gd name="connsiteX60" fmla="*/ 4367719 w 7373566"/>
                <a:gd name="connsiteY60" fmla="*/ 1921213 h 4314217"/>
                <a:gd name="connsiteX61" fmla="*/ 4416358 w 7373566"/>
                <a:gd name="connsiteY61" fmla="*/ 1785025 h 4314217"/>
                <a:gd name="connsiteX62" fmla="*/ 4468666 w 7373566"/>
                <a:gd name="connsiteY62" fmla="*/ 1073285 h 4314217"/>
                <a:gd name="connsiteX63" fmla="*/ 4539405 w 7373566"/>
                <a:gd name="connsiteY63" fmla="*/ 969694 h 4314217"/>
                <a:gd name="connsiteX64" fmla="*/ 4596319 w 7373566"/>
                <a:gd name="connsiteY64" fmla="*/ 933855 h 4314217"/>
                <a:gd name="connsiteX65" fmla="*/ 4703324 w 7373566"/>
                <a:gd name="connsiteY65" fmla="*/ 1828800 h 4314217"/>
                <a:gd name="connsiteX66" fmla="*/ 4771417 w 7373566"/>
                <a:gd name="connsiteY66" fmla="*/ 1862847 h 4314217"/>
                <a:gd name="connsiteX67" fmla="*/ 4810328 w 7373566"/>
                <a:gd name="connsiteY67" fmla="*/ 1819072 h 4314217"/>
                <a:gd name="connsiteX68" fmla="*/ 4888149 w 7373566"/>
                <a:gd name="connsiteY68" fmla="*/ 1877438 h 4314217"/>
                <a:gd name="connsiteX69" fmla="*/ 4936788 w 7373566"/>
                <a:gd name="connsiteY69" fmla="*/ 1809345 h 4314217"/>
                <a:gd name="connsiteX70" fmla="*/ 4980562 w 7373566"/>
                <a:gd name="connsiteY70" fmla="*/ 1862847 h 4314217"/>
                <a:gd name="connsiteX71" fmla="*/ 5068111 w 7373566"/>
                <a:gd name="connsiteY71" fmla="*/ 1580745 h 4314217"/>
                <a:gd name="connsiteX72" fmla="*/ 5102158 w 7373566"/>
                <a:gd name="connsiteY72" fmla="*/ 1658566 h 4314217"/>
                <a:gd name="connsiteX73" fmla="*/ 5179979 w 7373566"/>
                <a:gd name="connsiteY73" fmla="*/ 1746115 h 4314217"/>
                <a:gd name="connsiteX74" fmla="*/ 5214026 w 7373566"/>
                <a:gd name="connsiteY74" fmla="*/ 1785025 h 4314217"/>
                <a:gd name="connsiteX75" fmla="*/ 5277256 w 7373566"/>
                <a:gd name="connsiteY75" fmla="*/ 1974715 h 4314217"/>
                <a:gd name="connsiteX76" fmla="*/ 5340485 w 7373566"/>
                <a:gd name="connsiteY76" fmla="*/ 2023353 h 4314217"/>
                <a:gd name="connsiteX77" fmla="*/ 5374532 w 7373566"/>
                <a:gd name="connsiteY77" fmla="*/ 2203315 h 4314217"/>
                <a:gd name="connsiteX78" fmla="*/ 5403715 w 7373566"/>
                <a:gd name="connsiteY78" fmla="*/ 2242225 h 4314217"/>
                <a:gd name="connsiteX79" fmla="*/ 5476673 w 7373566"/>
                <a:gd name="connsiteY79" fmla="*/ 2256817 h 4314217"/>
                <a:gd name="connsiteX80" fmla="*/ 5535039 w 7373566"/>
                <a:gd name="connsiteY80" fmla="*/ 2300591 h 4314217"/>
                <a:gd name="connsiteX81" fmla="*/ 5539902 w 7373566"/>
                <a:gd name="connsiteY81" fmla="*/ 2329774 h 4314217"/>
                <a:gd name="connsiteX82" fmla="*/ 5588541 w 7373566"/>
                <a:gd name="connsiteY82" fmla="*/ 2281136 h 4314217"/>
                <a:gd name="connsiteX83" fmla="*/ 5622588 w 7373566"/>
                <a:gd name="connsiteY83" fmla="*/ 2290864 h 4314217"/>
                <a:gd name="connsiteX84" fmla="*/ 5671226 w 7373566"/>
                <a:gd name="connsiteY84" fmla="*/ 2485417 h 4314217"/>
                <a:gd name="connsiteX85" fmla="*/ 5680953 w 7373566"/>
                <a:gd name="connsiteY85" fmla="*/ 2519464 h 4314217"/>
                <a:gd name="connsiteX86" fmla="*/ 5758775 w 7373566"/>
                <a:gd name="connsiteY86" fmla="*/ 2509736 h 4314217"/>
                <a:gd name="connsiteX87" fmla="*/ 5826868 w 7373566"/>
                <a:gd name="connsiteY87" fmla="*/ 2587557 h 4314217"/>
                <a:gd name="connsiteX88" fmla="*/ 5958192 w 7373566"/>
                <a:gd name="connsiteY88" fmla="*/ 2427051 h 4314217"/>
                <a:gd name="connsiteX89" fmla="*/ 6006830 w 7373566"/>
                <a:gd name="connsiteY89" fmla="*/ 2538919 h 4314217"/>
                <a:gd name="connsiteX90" fmla="*/ 6055468 w 7373566"/>
                <a:gd name="connsiteY90" fmla="*/ 2738336 h 4314217"/>
                <a:gd name="connsiteX91" fmla="*/ 6079788 w 7373566"/>
                <a:gd name="connsiteY91" fmla="*/ 2597285 h 4314217"/>
                <a:gd name="connsiteX92" fmla="*/ 6123562 w 7373566"/>
                <a:gd name="connsiteY92" fmla="*/ 2587557 h 4314217"/>
                <a:gd name="connsiteX93" fmla="*/ 6172200 w 7373566"/>
                <a:gd name="connsiteY93" fmla="*/ 2611876 h 4314217"/>
                <a:gd name="connsiteX94" fmla="*/ 6254885 w 7373566"/>
                <a:gd name="connsiteY94" fmla="*/ 2305455 h 4314217"/>
                <a:gd name="connsiteX95" fmla="*/ 6288932 w 7373566"/>
                <a:gd name="connsiteY95" fmla="*/ 2276272 h 4314217"/>
                <a:gd name="connsiteX96" fmla="*/ 6366753 w 7373566"/>
                <a:gd name="connsiteY96" fmla="*/ 2315183 h 4314217"/>
                <a:gd name="connsiteX97" fmla="*/ 6381345 w 7373566"/>
                <a:gd name="connsiteY97" fmla="*/ 2320047 h 4314217"/>
                <a:gd name="connsiteX98" fmla="*/ 6473758 w 7373566"/>
                <a:gd name="connsiteY98" fmla="*/ 2465962 h 4314217"/>
                <a:gd name="connsiteX99" fmla="*/ 6527260 w 7373566"/>
                <a:gd name="connsiteY99" fmla="*/ 2504872 h 4314217"/>
                <a:gd name="connsiteX100" fmla="*/ 6634264 w 7373566"/>
                <a:gd name="connsiteY100" fmla="*/ 2222770 h 4314217"/>
                <a:gd name="connsiteX101" fmla="*/ 6765588 w 7373566"/>
                <a:gd name="connsiteY101" fmla="*/ 1960123 h 4314217"/>
                <a:gd name="connsiteX102" fmla="*/ 6823953 w 7373566"/>
                <a:gd name="connsiteY102" fmla="*/ 1921213 h 4314217"/>
                <a:gd name="connsiteX103" fmla="*/ 6950413 w 7373566"/>
                <a:gd name="connsiteY103" fmla="*/ 1726659 h 4314217"/>
                <a:gd name="connsiteX104" fmla="*/ 7008779 w 7373566"/>
                <a:gd name="connsiteY104" fmla="*/ 1454285 h 4314217"/>
                <a:gd name="connsiteX105" fmla="*/ 7086600 w 7373566"/>
                <a:gd name="connsiteY105" fmla="*/ 1177047 h 4314217"/>
                <a:gd name="connsiteX106" fmla="*/ 7130375 w 7373566"/>
                <a:gd name="connsiteY106" fmla="*/ 1211093 h 4314217"/>
                <a:gd name="connsiteX107" fmla="*/ 7227651 w 7373566"/>
                <a:gd name="connsiteY107" fmla="*/ 680936 h 4314217"/>
                <a:gd name="connsiteX108" fmla="*/ 7256834 w 7373566"/>
                <a:gd name="connsiteY108" fmla="*/ 583659 h 4314217"/>
                <a:gd name="connsiteX109" fmla="*/ 7373566 w 7373566"/>
                <a:gd name="connsiteY109" fmla="*/ 0 h 4314217"/>
                <a:gd name="connsiteX0" fmla="*/ 0 w 7373566"/>
                <a:gd name="connsiteY0" fmla="*/ 4314217 h 4314217"/>
                <a:gd name="connsiteX1" fmla="*/ 389107 w 7373566"/>
                <a:gd name="connsiteY1" fmla="*/ 4294762 h 4314217"/>
                <a:gd name="connsiteX2" fmla="*/ 569068 w 7373566"/>
                <a:gd name="connsiteY2" fmla="*/ 4241259 h 4314217"/>
                <a:gd name="connsiteX3" fmla="*/ 744166 w 7373566"/>
                <a:gd name="connsiteY3" fmla="*/ 4168302 h 4314217"/>
                <a:gd name="connsiteX4" fmla="*/ 899809 w 7373566"/>
                <a:gd name="connsiteY4" fmla="*/ 4100208 h 4314217"/>
                <a:gd name="connsiteX5" fmla="*/ 1031132 w 7373566"/>
                <a:gd name="connsiteY5" fmla="*/ 4012659 h 4314217"/>
                <a:gd name="connsiteX6" fmla="*/ 1074907 w 7373566"/>
                <a:gd name="connsiteY6" fmla="*/ 3998068 h 4314217"/>
                <a:gd name="connsiteX7" fmla="*/ 1094362 w 7373566"/>
                <a:gd name="connsiteY7" fmla="*/ 4012659 h 4314217"/>
                <a:gd name="connsiteX8" fmla="*/ 1196502 w 7373566"/>
                <a:gd name="connsiteY8" fmla="*/ 3949430 h 4314217"/>
                <a:gd name="connsiteX9" fmla="*/ 1254868 w 7373566"/>
                <a:gd name="connsiteY9" fmla="*/ 3910519 h 4314217"/>
                <a:gd name="connsiteX10" fmla="*/ 1332690 w 7373566"/>
                <a:gd name="connsiteY10" fmla="*/ 3818106 h 4314217"/>
                <a:gd name="connsiteX11" fmla="*/ 1395919 w 7373566"/>
                <a:gd name="connsiteY11" fmla="*/ 3701374 h 4314217"/>
                <a:gd name="connsiteX12" fmla="*/ 1449422 w 7373566"/>
                <a:gd name="connsiteY12" fmla="*/ 3657600 h 4314217"/>
                <a:gd name="connsiteX13" fmla="*/ 1541834 w 7373566"/>
                <a:gd name="connsiteY13" fmla="*/ 3570051 h 4314217"/>
                <a:gd name="connsiteX14" fmla="*/ 1609928 w 7373566"/>
                <a:gd name="connsiteY14" fmla="*/ 3472774 h 4314217"/>
                <a:gd name="connsiteX15" fmla="*/ 1653702 w 7373566"/>
                <a:gd name="connsiteY15" fmla="*/ 3341451 h 4314217"/>
                <a:gd name="connsiteX16" fmla="*/ 1697477 w 7373566"/>
                <a:gd name="connsiteY16" fmla="*/ 3214991 h 4314217"/>
                <a:gd name="connsiteX17" fmla="*/ 1770434 w 7373566"/>
                <a:gd name="connsiteY17" fmla="*/ 3098259 h 4314217"/>
                <a:gd name="connsiteX18" fmla="*/ 1833664 w 7373566"/>
                <a:gd name="connsiteY18" fmla="*/ 3005847 h 4314217"/>
                <a:gd name="connsiteX19" fmla="*/ 1882302 w 7373566"/>
                <a:gd name="connsiteY19" fmla="*/ 2962072 h 4314217"/>
                <a:gd name="connsiteX20" fmla="*/ 1945532 w 7373566"/>
                <a:gd name="connsiteY20" fmla="*/ 2976664 h 4314217"/>
                <a:gd name="connsiteX21" fmla="*/ 1974715 w 7373566"/>
                <a:gd name="connsiteY21" fmla="*/ 2830749 h 4314217"/>
                <a:gd name="connsiteX22" fmla="*/ 2028217 w 7373566"/>
                <a:gd name="connsiteY22" fmla="*/ 2811293 h 4314217"/>
                <a:gd name="connsiteX23" fmla="*/ 2091447 w 7373566"/>
                <a:gd name="connsiteY23" fmla="*/ 2670242 h 4314217"/>
                <a:gd name="connsiteX24" fmla="*/ 2174132 w 7373566"/>
                <a:gd name="connsiteY24" fmla="*/ 2655651 h 4314217"/>
                <a:gd name="connsiteX25" fmla="*/ 2222771 w 7373566"/>
                <a:gd name="connsiteY25" fmla="*/ 2553510 h 4314217"/>
                <a:gd name="connsiteX26" fmla="*/ 2305456 w 7373566"/>
                <a:gd name="connsiteY26" fmla="*/ 2538919 h 4314217"/>
                <a:gd name="connsiteX27" fmla="*/ 2354094 w 7373566"/>
                <a:gd name="connsiteY27" fmla="*/ 2320047 h 4314217"/>
                <a:gd name="connsiteX28" fmla="*/ 2500009 w 7373566"/>
                <a:gd name="connsiteY28" fmla="*/ 2217906 h 4314217"/>
                <a:gd name="connsiteX29" fmla="*/ 2558375 w 7373566"/>
                <a:gd name="connsiteY29" fmla="*/ 2076855 h 4314217"/>
                <a:gd name="connsiteX30" fmla="*/ 2611877 w 7373566"/>
                <a:gd name="connsiteY30" fmla="*/ 1989306 h 4314217"/>
                <a:gd name="connsiteX31" fmla="*/ 2670243 w 7373566"/>
                <a:gd name="connsiteY31" fmla="*/ 1780162 h 4314217"/>
                <a:gd name="connsiteX32" fmla="*/ 2743200 w 7373566"/>
                <a:gd name="connsiteY32" fmla="*/ 1502923 h 4314217"/>
                <a:gd name="connsiteX33" fmla="*/ 2811294 w 7373566"/>
                <a:gd name="connsiteY33" fmla="*/ 1308370 h 4314217"/>
                <a:gd name="connsiteX34" fmla="*/ 2869660 w 7373566"/>
                <a:gd name="connsiteY34" fmla="*/ 1172183 h 4314217"/>
                <a:gd name="connsiteX35" fmla="*/ 2932890 w 7373566"/>
                <a:gd name="connsiteY35" fmla="*/ 1104089 h 4314217"/>
                <a:gd name="connsiteX36" fmla="*/ 2991256 w 7373566"/>
                <a:gd name="connsiteY36" fmla="*/ 1070042 h 4314217"/>
                <a:gd name="connsiteX37" fmla="*/ 3049622 w 7373566"/>
                <a:gd name="connsiteY37" fmla="*/ 890081 h 4314217"/>
                <a:gd name="connsiteX38" fmla="*/ 3078805 w 7373566"/>
                <a:gd name="connsiteY38" fmla="*/ 856034 h 4314217"/>
                <a:gd name="connsiteX39" fmla="*/ 3146898 w 7373566"/>
                <a:gd name="connsiteY39" fmla="*/ 875489 h 4314217"/>
                <a:gd name="connsiteX40" fmla="*/ 3205264 w 7373566"/>
                <a:gd name="connsiteY40" fmla="*/ 676072 h 4314217"/>
                <a:gd name="connsiteX41" fmla="*/ 3302541 w 7373566"/>
                <a:gd name="connsiteY41" fmla="*/ 787940 h 4314217"/>
                <a:gd name="connsiteX42" fmla="*/ 3321996 w 7373566"/>
                <a:gd name="connsiteY42" fmla="*/ 471791 h 4314217"/>
                <a:gd name="connsiteX43" fmla="*/ 3521413 w 7373566"/>
                <a:gd name="connsiteY43" fmla="*/ 710119 h 4314217"/>
                <a:gd name="connsiteX44" fmla="*/ 3574915 w 7373566"/>
                <a:gd name="connsiteY44" fmla="*/ 535021 h 4314217"/>
                <a:gd name="connsiteX45" fmla="*/ 3600941 w 7373566"/>
                <a:gd name="connsiteY45" fmla="*/ 1184129 h 4314217"/>
                <a:gd name="connsiteX46" fmla="*/ 3652736 w 7373566"/>
                <a:gd name="connsiteY46" fmla="*/ 1254868 h 4314217"/>
                <a:gd name="connsiteX47" fmla="*/ 3701375 w 7373566"/>
                <a:gd name="connsiteY47" fmla="*/ 1235413 h 4314217"/>
                <a:gd name="connsiteX48" fmla="*/ 3735422 w 7373566"/>
                <a:gd name="connsiteY48" fmla="*/ 1288915 h 4314217"/>
                <a:gd name="connsiteX49" fmla="*/ 3774332 w 7373566"/>
                <a:gd name="connsiteY49" fmla="*/ 1288915 h 4314217"/>
                <a:gd name="connsiteX50" fmla="*/ 3818107 w 7373566"/>
                <a:gd name="connsiteY50" fmla="*/ 1634247 h 4314217"/>
                <a:gd name="connsiteX51" fmla="*/ 3881336 w 7373566"/>
                <a:gd name="connsiteY51" fmla="*/ 1220821 h 4314217"/>
                <a:gd name="connsiteX52" fmla="*/ 3944566 w 7373566"/>
                <a:gd name="connsiteY52" fmla="*/ 1162455 h 4314217"/>
                <a:gd name="connsiteX53" fmla="*/ 4012660 w 7373566"/>
                <a:gd name="connsiteY53" fmla="*/ 1415374 h 4314217"/>
                <a:gd name="connsiteX54" fmla="*/ 4041843 w 7373566"/>
                <a:gd name="connsiteY54" fmla="*/ 1488332 h 4314217"/>
                <a:gd name="connsiteX55" fmla="*/ 4075890 w 7373566"/>
                <a:gd name="connsiteY55" fmla="*/ 1488332 h 4314217"/>
                <a:gd name="connsiteX56" fmla="*/ 4114800 w 7373566"/>
                <a:gd name="connsiteY56" fmla="*/ 1395919 h 4314217"/>
                <a:gd name="connsiteX57" fmla="*/ 4250988 w 7373566"/>
                <a:gd name="connsiteY57" fmla="*/ 1108953 h 4314217"/>
                <a:gd name="connsiteX58" fmla="*/ 4260715 w 7373566"/>
                <a:gd name="connsiteY58" fmla="*/ 1235413 h 4314217"/>
                <a:gd name="connsiteX59" fmla="*/ 4343400 w 7373566"/>
                <a:gd name="connsiteY59" fmla="*/ 1325863 h 4314217"/>
                <a:gd name="connsiteX60" fmla="*/ 4367719 w 7373566"/>
                <a:gd name="connsiteY60" fmla="*/ 1921213 h 4314217"/>
                <a:gd name="connsiteX61" fmla="*/ 4416358 w 7373566"/>
                <a:gd name="connsiteY61" fmla="*/ 1785025 h 4314217"/>
                <a:gd name="connsiteX62" fmla="*/ 4468666 w 7373566"/>
                <a:gd name="connsiteY62" fmla="*/ 1073285 h 4314217"/>
                <a:gd name="connsiteX63" fmla="*/ 4539405 w 7373566"/>
                <a:gd name="connsiteY63" fmla="*/ 969694 h 4314217"/>
                <a:gd name="connsiteX64" fmla="*/ 4600330 w 7373566"/>
                <a:gd name="connsiteY64" fmla="*/ 998024 h 4314217"/>
                <a:gd name="connsiteX65" fmla="*/ 4703324 w 7373566"/>
                <a:gd name="connsiteY65" fmla="*/ 1828800 h 4314217"/>
                <a:gd name="connsiteX66" fmla="*/ 4771417 w 7373566"/>
                <a:gd name="connsiteY66" fmla="*/ 1862847 h 4314217"/>
                <a:gd name="connsiteX67" fmla="*/ 4810328 w 7373566"/>
                <a:gd name="connsiteY67" fmla="*/ 1819072 h 4314217"/>
                <a:gd name="connsiteX68" fmla="*/ 4888149 w 7373566"/>
                <a:gd name="connsiteY68" fmla="*/ 1877438 h 4314217"/>
                <a:gd name="connsiteX69" fmla="*/ 4936788 w 7373566"/>
                <a:gd name="connsiteY69" fmla="*/ 1809345 h 4314217"/>
                <a:gd name="connsiteX70" fmla="*/ 4980562 w 7373566"/>
                <a:gd name="connsiteY70" fmla="*/ 1862847 h 4314217"/>
                <a:gd name="connsiteX71" fmla="*/ 5068111 w 7373566"/>
                <a:gd name="connsiteY71" fmla="*/ 1580745 h 4314217"/>
                <a:gd name="connsiteX72" fmla="*/ 5102158 w 7373566"/>
                <a:gd name="connsiteY72" fmla="*/ 1658566 h 4314217"/>
                <a:gd name="connsiteX73" fmla="*/ 5179979 w 7373566"/>
                <a:gd name="connsiteY73" fmla="*/ 1746115 h 4314217"/>
                <a:gd name="connsiteX74" fmla="*/ 5214026 w 7373566"/>
                <a:gd name="connsiteY74" fmla="*/ 1785025 h 4314217"/>
                <a:gd name="connsiteX75" fmla="*/ 5277256 w 7373566"/>
                <a:gd name="connsiteY75" fmla="*/ 1974715 h 4314217"/>
                <a:gd name="connsiteX76" fmla="*/ 5340485 w 7373566"/>
                <a:gd name="connsiteY76" fmla="*/ 2023353 h 4314217"/>
                <a:gd name="connsiteX77" fmla="*/ 5374532 w 7373566"/>
                <a:gd name="connsiteY77" fmla="*/ 2203315 h 4314217"/>
                <a:gd name="connsiteX78" fmla="*/ 5403715 w 7373566"/>
                <a:gd name="connsiteY78" fmla="*/ 2242225 h 4314217"/>
                <a:gd name="connsiteX79" fmla="*/ 5476673 w 7373566"/>
                <a:gd name="connsiteY79" fmla="*/ 2256817 h 4314217"/>
                <a:gd name="connsiteX80" fmla="*/ 5535039 w 7373566"/>
                <a:gd name="connsiteY80" fmla="*/ 2300591 h 4314217"/>
                <a:gd name="connsiteX81" fmla="*/ 5539902 w 7373566"/>
                <a:gd name="connsiteY81" fmla="*/ 2329774 h 4314217"/>
                <a:gd name="connsiteX82" fmla="*/ 5588541 w 7373566"/>
                <a:gd name="connsiteY82" fmla="*/ 2281136 h 4314217"/>
                <a:gd name="connsiteX83" fmla="*/ 5622588 w 7373566"/>
                <a:gd name="connsiteY83" fmla="*/ 2290864 h 4314217"/>
                <a:gd name="connsiteX84" fmla="*/ 5671226 w 7373566"/>
                <a:gd name="connsiteY84" fmla="*/ 2485417 h 4314217"/>
                <a:gd name="connsiteX85" fmla="*/ 5680953 w 7373566"/>
                <a:gd name="connsiteY85" fmla="*/ 2519464 h 4314217"/>
                <a:gd name="connsiteX86" fmla="*/ 5758775 w 7373566"/>
                <a:gd name="connsiteY86" fmla="*/ 2509736 h 4314217"/>
                <a:gd name="connsiteX87" fmla="*/ 5826868 w 7373566"/>
                <a:gd name="connsiteY87" fmla="*/ 2587557 h 4314217"/>
                <a:gd name="connsiteX88" fmla="*/ 5958192 w 7373566"/>
                <a:gd name="connsiteY88" fmla="*/ 2427051 h 4314217"/>
                <a:gd name="connsiteX89" fmla="*/ 6006830 w 7373566"/>
                <a:gd name="connsiteY89" fmla="*/ 2538919 h 4314217"/>
                <a:gd name="connsiteX90" fmla="*/ 6055468 w 7373566"/>
                <a:gd name="connsiteY90" fmla="*/ 2738336 h 4314217"/>
                <a:gd name="connsiteX91" fmla="*/ 6079788 w 7373566"/>
                <a:gd name="connsiteY91" fmla="*/ 2597285 h 4314217"/>
                <a:gd name="connsiteX92" fmla="*/ 6123562 w 7373566"/>
                <a:gd name="connsiteY92" fmla="*/ 2587557 h 4314217"/>
                <a:gd name="connsiteX93" fmla="*/ 6172200 w 7373566"/>
                <a:gd name="connsiteY93" fmla="*/ 2611876 h 4314217"/>
                <a:gd name="connsiteX94" fmla="*/ 6254885 w 7373566"/>
                <a:gd name="connsiteY94" fmla="*/ 2305455 h 4314217"/>
                <a:gd name="connsiteX95" fmla="*/ 6288932 w 7373566"/>
                <a:gd name="connsiteY95" fmla="*/ 2276272 h 4314217"/>
                <a:gd name="connsiteX96" fmla="*/ 6366753 w 7373566"/>
                <a:gd name="connsiteY96" fmla="*/ 2315183 h 4314217"/>
                <a:gd name="connsiteX97" fmla="*/ 6381345 w 7373566"/>
                <a:gd name="connsiteY97" fmla="*/ 2320047 h 4314217"/>
                <a:gd name="connsiteX98" fmla="*/ 6473758 w 7373566"/>
                <a:gd name="connsiteY98" fmla="*/ 2465962 h 4314217"/>
                <a:gd name="connsiteX99" fmla="*/ 6527260 w 7373566"/>
                <a:gd name="connsiteY99" fmla="*/ 2504872 h 4314217"/>
                <a:gd name="connsiteX100" fmla="*/ 6634264 w 7373566"/>
                <a:gd name="connsiteY100" fmla="*/ 2222770 h 4314217"/>
                <a:gd name="connsiteX101" fmla="*/ 6765588 w 7373566"/>
                <a:gd name="connsiteY101" fmla="*/ 1960123 h 4314217"/>
                <a:gd name="connsiteX102" fmla="*/ 6823953 w 7373566"/>
                <a:gd name="connsiteY102" fmla="*/ 1921213 h 4314217"/>
                <a:gd name="connsiteX103" fmla="*/ 6950413 w 7373566"/>
                <a:gd name="connsiteY103" fmla="*/ 1726659 h 4314217"/>
                <a:gd name="connsiteX104" fmla="*/ 7008779 w 7373566"/>
                <a:gd name="connsiteY104" fmla="*/ 1454285 h 4314217"/>
                <a:gd name="connsiteX105" fmla="*/ 7086600 w 7373566"/>
                <a:gd name="connsiteY105" fmla="*/ 1177047 h 4314217"/>
                <a:gd name="connsiteX106" fmla="*/ 7130375 w 7373566"/>
                <a:gd name="connsiteY106" fmla="*/ 1211093 h 4314217"/>
                <a:gd name="connsiteX107" fmla="*/ 7227651 w 7373566"/>
                <a:gd name="connsiteY107" fmla="*/ 680936 h 4314217"/>
                <a:gd name="connsiteX108" fmla="*/ 7256834 w 7373566"/>
                <a:gd name="connsiteY108" fmla="*/ 583659 h 4314217"/>
                <a:gd name="connsiteX109" fmla="*/ 7373566 w 7373566"/>
                <a:gd name="connsiteY109" fmla="*/ 0 h 4314217"/>
                <a:gd name="connsiteX0" fmla="*/ 0 w 7373566"/>
                <a:gd name="connsiteY0" fmla="*/ 4314217 h 4314217"/>
                <a:gd name="connsiteX1" fmla="*/ 389107 w 7373566"/>
                <a:gd name="connsiteY1" fmla="*/ 4294762 h 4314217"/>
                <a:gd name="connsiteX2" fmla="*/ 569068 w 7373566"/>
                <a:gd name="connsiteY2" fmla="*/ 4241259 h 4314217"/>
                <a:gd name="connsiteX3" fmla="*/ 744166 w 7373566"/>
                <a:gd name="connsiteY3" fmla="*/ 4168302 h 4314217"/>
                <a:gd name="connsiteX4" fmla="*/ 899809 w 7373566"/>
                <a:gd name="connsiteY4" fmla="*/ 4100208 h 4314217"/>
                <a:gd name="connsiteX5" fmla="*/ 1031132 w 7373566"/>
                <a:gd name="connsiteY5" fmla="*/ 4012659 h 4314217"/>
                <a:gd name="connsiteX6" fmla="*/ 1074907 w 7373566"/>
                <a:gd name="connsiteY6" fmla="*/ 3998068 h 4314217"/>
                <a:gd name="connsiteX7" fmla="*/ 1094362 w 7373566"/>
                <a:gd name="connsiteY7" fmla="*/ 4012659 h 4314217"/>
                <a:gd name="connsiteX8" fmla="*/ 1196502 w 7373566"/>
                <a:gd name="connsiteY8" fmla="*/ 3949430 h 4314217"/>
                <a:gd name="connsiteX9" fmla="*/ 1254868 w 7373566"/>
                <a:gd name="connsiteY9" fmla="*/ 3910519 h 4314217"/>
                <a:gd name="connsiteX10" fmla="*/ 1332690 w 7373566"/>
                <a:gd name="connsiteY10" fmla="*/ 3818106 h 4314217"/>
                <a:gd name="connsiteX11" fmla="*/ 1395919 w 7373566"/>
                <a:gd name="connsiteY11" fmla="*/ 3701374 h 4314217"/>
                <a:gd name="connsiteX12" fmla="*/ 1449422 w 7373566"/>
                <a:gd name="connsiteY12" fmla="*/ 3657600 h 4314217"/>
                <a:gd name="connsiteX13" fmla="*/ 1541834 w 7373566"/>
                <a:gd name="connsiteY13" fmla="*/ 3570051 h 4314217"/>
                <a:gd name="connsiteX14" fmla="*/ 1609928 w 7373566"/>
                <a:gd name="connsiteY14" fmla="*/ 3472774 h 4314217"/>
                <a:gd name="connsiteX15" fmla="*/ 1653702 w 7373566"/>
                <a:gd name="connsiteY15" fmla="*/ 3341451 h 4314217"/>
                <a:gd name="connsiteX16" fmla="*/ 1697477 w 7373566"/>
                <a:gd name="connsiteY16" fmla="*/ 3214991 h 4314217"/>
                <a:gd name="connsiteX17" fmla="*/ 1770434 w 7373566"/>
                <a:gd name="connsiteY17" fmla="*/ 3098259 h 4314217"/>
                <a:gd name="connsiteX18" fmla="*/ 1833664 w 7373566"/>
                <a:gd name="connsiteY18" fmla="*/ 3005847 h 4314217"/>
                <a:gd name="connsiteX19" fmla="*/ 1882302 w 7373566"/>
                <a:gd name="connsiteY19" fmla="*/ 2962072 h 4314217"/>
                <a:gd name="connsiteX20" fmla="*/ 1945532 w 7373566"/>
                <a:gd name="connsiteY20" fmla="*/ 2976664 h 4314217"/>
                <a:gd name="connsiteX21" fmla="*/ 1974715 w 7373566"/>
                <a:gd name="connsiteY21" fmla="*/ 2830749 h 4314217"/>
                <a:gd name="connsiteX22" fmla="*/ 2028217 w 7373566"/>
                <a:gd name="connsiteY22" fmla="*/ 2811293 h 4314217"/>
                <a:gd name="connsiteX23" fmla="*/ 2091447 w 7373566"/>
                <a:gd name="connsiteY23" fmla="*/ 2670242 h 4314217"/>
                <a:gd name="connsiteX24" fmla="*/ 2174132 w 7373566"/>
                <a:gd name="connsiteY24" fmla="*/ 2655651 h 4314217"/>
                <a:gd name="connsiteX25" fmla="*/ 2222771 w 7373566"/>
                <a:gd name="connsiteY25" fmla="*/ 2553510 h 4314217"/>
                <a:gd name="connsiteX26" fmla="*/ 2305456 w 7373566"/>
                <a:gd name="connsiteY26" fmla="*/ 2538919 h 4314217"/>
                <a:gd name="connsiteX27" fmla="*/ 2354094 w 7373566"/>
                <a:gd name="connsiteY27" fmla="*/ 2320047 h 4314217"/>
                <a:gd name="connsiteX28" fmla="*/ 2500009 w 7373566"/>
                <a:gd name="connsiteY28" fmla="*/ 2217906 h 4314217"/>
                <a:gd name="connsiteX29" fmla="*/ 2558375 w 7373566"/>
                <a:gd name="connsiteY29" fmla="*/ 2076855 h 4314217"/>
                <a:gd name="connsiteX30" fmla="*/ 2611877 w 7373566"/>
                <a:gd name="connsiteY30" fmla="*/ 1989306 h 4314217"/>
                <a:gd name="connsiteX31" fmla="*/ 2670243 w 7373566"/>
                <a:gd name="connsiteY31" fmla="*/ 1780162 h 4314217"/>
                <a:gd name="connsiteX32" fmla="*/ 2743200 w 7373566"/>
                <a:gd name="connsiteY32" fmla="*/ 1502923 h 4314217"/>
                <a:gd name="connsiteX33" fmla="*/ 2811294 w 7373566"/>
                <a:gd name="connsiteY33" fmla="*/ 1308370 h 4314217"/>
                <a:gd name="connsiteX34" fmla="*/ 2869660 w 7373566"/>
                <a:gd name="connsiteY34" fmla="*/ 1172183 h 4314217"/>
                <a:gd name="connsiteX35" fmla="*/ 2932890 w 7373566"/>
                <a:gd name="connsiteY35" fmla="*/ 1104089 h 4314217"/>
                <a:gd name="connsiteX36" fmla="*/ 2991256 w 7373566"/>
                <a:gd name="connsiteY36" fmla="*/ 1070042 h 4314217"/>
                <a:gd name="connsiteX37" fmla="*/ 3049622 w 7373566"/>
                <a:gd name="connsiteY37" fmla="*/ 890081 h 4314217"/>
                <a:gd name="connsiteX38" fmla="*/ 3078805 w 7373566"/>
                <a:gd name="connsiteY38" fmla="*/ 856034 h 4314217"/>
                <a:gd name="connsiteX39" fmla="*/ 3146898 w 7373566"/>
                <a:gd name="connsiteY39" fmla="*/ 875489 h 4314217"/>
                <a:gd name="connsiteX40" fmla="*/ 3205264 w 7373566"/>
                <a:gd name="connsiteY40" fmla="*/ 676072 h 4314217"/>
                <a:gd name="connsiteX41" fmla="*/ 3302541 w 7373566"/>
                <a:gd name="connsiteY41" fmla="*/ 787940 h 4314217"/>
                <a:gd name="connsiteX42" fmla="*/ 3321996 w 7373566"/>
                <a:gd name="connsiteY42" fmla="*/ 471791 h 4314217"/>
                <a:gd name="connsiteX43" fmla="*/ 3521413 w 7373566"/>
                <a:gd name="connsiteY43" fmla="*/ 710119 h 4314217"/>
                <a:gd name="connsiteX44" fmla="*/ 3574915 w 7373566"/>
                <a:gd name="connsiteY44" fmla="*/ 535021 h 4314217"/>
                <a:gd name="connsiteX45" fmla="*/ 3600941 w 7373566"/>
                <a:gd name="connsiteY45" fmla="*/ 1184129 h 4314217"/>
                <a:gd name="connsiteX46" fmla="*/ 3652736 w 7373566"/>
                <a:gd name="connsiteY46" fmla="*/ 1254868 h 4314217"/>
                <a:gd name="connsiteX47" fmla="*/ 3701375 w 7373566"/>
                <a:gd name="connsiteY47" fmla="*/ 1235413 h 4314217"/>
                <a:gd name="connsiteX48" fmla="*/ 3735422 w 7373566"/>
                <a:gd name="connsiteY48" fmla="*/ 1288915 h 4314217"/>
                <a:gd name="connsiteX49" fmla="*/ 3774332 w 7373566"/>
                <a:gd name="connsiteY49" fmla="*/ 1288915 h 4314217"/>
                <a:gd name="connsiteX50" fmla="*/ 3818107 w 7373566"/>
                <a:gd name="connsiteY50" fmla="*/ 1634247 h 4314217"/>
                <a:gd name="connsiteX51" fmla="*/ 3881336 w 7373566"/>
                <a:gd name="connsiteY51" fmla="*/ 1220821 h 4314217"/>
                <a:gd name="connsiteX52" fmla="*/ 3944566 w 7373566"/>
                <a:gd name="connsiteY52" fmla="*/ 1162455 h 4314217"/>
                <a:gd name="connsiteX53" fmla="*/ 4012660 w 7373566"/>
                <a:gd name="connsiteY53" fmla="*/ 1415374 h 4314217"/>
                <a:gd name="connsiteX54" fmla="*/ 4041843 w 7373566"/>
                <a:gd name="connsiteY54" fmla="*/ 1488332 h 4314217"/>
                <a:gd name="connsiteX55" fmla="*/ 4075890 w 7373566"/>
                <a:gd name="connsiteY55" fmla="*/ 1488332 h 4314217"/>
                <a:gd name="connsiteX56" fmla="*/ 4114800 w 7373566"/>
                <a:gd name="connsiteY56" fmla="*/ 1395919 h 4314217"/>
                <a:gd name="connsiteX57" fmla="*/ 4250988 w 7373566"/>
                <a:gd name="connsiteY57" fmla="*/ 1108953 h 4314217"/>
                <a:gd name="connsiteX58" fmla="*/ 4260715 w 7373566"/>
                <a:gd name="connsiteY58" fmla="*/ 1235413 h 4314217"/>
                <a:gd name="connsiteX59" fmla="*/ 4343400 w 7373566"/>
                <a:gd name="connsiteY59" fmla="*/ 1325863 h 4314217"/>
                <a:gd name="connsiteX60" fmla="*/ 4355688 w 7373566"/>
                <a:gd name="connsiteY60" fmla="*/ 1865065 h 4314217"/>
                <a:gd name="connsiteX61" fmla="*/ 4416358 w 7373566"/>
                <a:gd name="connsiteY61" fmla="*/ 1785025 h 4314217"/>
                <a:gd name="connsiteX62" fmla="*/ 4468666 w 7373566"/>
                <a:gd name="connsiteY62" fmla="*/ 1073285 h 4314217"/>
                <a:gd name="connsiteX63" fmla="*/ 4539405 w 7373566"/>
                <a:gd name="connsiteY63" fmla="*/ 969694 h 4314217"/>
                <a:gd name="connsiteX64" fmla="*/ 4600330 w 7373566"/>
                <a:gd name="connsiteY64" fmla="*/ 998024 h 4314217"/>
                <a:gd name="connsiteX65" fmla="*/ 4703324 w 7373566"/>
                <a:gd name="connsiteY65" fmla="*/ 1828800 h 4314217"/>
                <a:gd name="connsiteX66" fmla="*/ 4771417 w 7373566"/>
                <a:gd name="connsiteY66" fmla="*/ 1862847 h 4314217"/>
                <a:gd name="connsiteX67" fmla="*/ 4810328 w 7373566"/>
                <a:gd name="connsiteY67" fmla="*/ 1819072 h 4314217"/>
                <a:gd name="connsiteX68" fmla="*/ 4888149 w 7373566"/>
                <a:gd name="connsiteY68" fmla="*/ 1877438 h 4314217"/>
                <a:gd name="connsiteX69" fmla="*/ 4936788 w 7373566"/>
                <a:gd name="connsiteY69" fmla="*/ 1809345 h 4314217"/>
                <a:gd name="connsiteX70" fmla="*/ 4980562 w 7373566"/>
                <a:gd name="connsiteY70" fmla="*/ 1862847 h 4314217"/>
                <a:gd name="connsiteX71" fmla="*/ 5068111 w 7373566"/>
                <a:gd name="connsiteY71" fmla="*/ 1580745 h 4314217"/>
                <a:gd name="connsiteX72" fmla="*/ 5102158 w 7373566"/>
                <a:gd name="connsiteY72" fmla="*/ 1658566 h 4314217"/>
                <a:gd name="connsiteX73" fmla="*/ 5179979 w 7373566"/>
                <a:gd name="connsiteY73" fmla="*/ 1746115 h 4314217"/>
                <a:gd name="connsiteX74" fmla="*/ 5214026 w 7373566"/>
                <a:gd name="connsiteY74" fmla="*/ 1785025 h 4314217"/>
                <a:gd name="connsiteX75" fmla="*/ 5277256 w 7373566"/>
                <a:gd name="connsiteY75" fmla="*/ 1974715 h 4314217"/>
                <a:gd name="connsiteX76" fmla="*/ 5340485 w 7373566"/>
                <a:gd name="connsiteY76" fmla="*/ 2023353 h 4314217"/>
                <a:gd name="connsiteX77" fmla="*/ 5374532 w 7373566"/>
                <a:gd name="connsiteY77" fmla="*/ 2203315 h 4314217"/>
                <a:gd name="connsiteX78" fmla="*/ 5403715 w 7373566"/>
                <a:gd name="connsiteY78" fmla="*/ 2242225 h 4314217"/>
                <a:gd name="connsiteX79" fmla="*/ 5476673 w 7373566"/>
                <a:gd name="connsiteY79" fmla="*/ 2256817 h 4314217"/>
                <a:gd name="connsiteX80" fmla="*/ 5535039 w 7373566"/>
                <a:gd name="connsiteY80" fmla="*/ 2300591 h 4314217"/>
                <a:gd name="connsiteX81" fmla="*/ 5539902 w 7373566"/>
                <a:gd name="connsiteY81" fmla="*/ 2329774 h 4314217"/>
                <a:gd name="connsiteX82" fmla="*/ 5588541 w 7373566"/>
                <a:gd name="connsiteY82" fmla="*/ 2281136 h 4314217"/>
                <a:gd name="connsiteX83" fmla="*/ 5622588 w 7373566"/>
                <a:gd name="connsiteY83" fmla="*/ 2290864 h 4314217"/>
                <a:gd name="connsiteX84" fmla="*/ 5671226 w 7373566"/>
                <a:gd name="connsiteY84" fmla="*/ 2485417 h 4314217"/>
                <a:gd name="connsiteX85" fmla="*/ 5680953 w 7373566"/>
                <a:gd name="connsiteY85" fmla="*/ 2519464 h 4314217"/>
                <a:gd name="connsiteX86" fmla="*/ 5758775 w 7373566"/>
                <a:gd name="connsiteY86" fmla="*/ 2509736 h 4314217"/>
                <a:gd name="connsiteX87" fmla="*/ 5826868 w 7373566"/>
                <a:gd name="connsiteY87" fmla="*/ 2587557 h 4314217"/>
                <a:gd name="connsiteX88" fmla="*/ 5958192 w 7373566"/>
                <a:gd name="connsiteY88" fmla="*/ 2427051 h 4314217"/>
                <a:gd name="connsiteX89" fmla="*/ 6006830 w 7373566"/>
                <a:gd name="connsiteY89" fmla="*/ 2538919 h 4314217"/>
                <a:gd name="connsiteX90" fmla="*/ 6055468 w 7373566"/>
                <a:gd name="connsiteY90" fmla="*/ 2738336 h 4314217"/>
                <a:gd name="connsiteX91" fmla="*/ 6079788 w 7373566"/>
                <a:gd name="connsiteY91" fmla="*/ 2597285 h 4314217"/>
                <a:gd name="connsiteX92" fmla="*/ 6123562 w 7373566"/>
                <a:gd name="connsiteY92" fmla="*/ 2587557 h 4314217"/>
                <a:gd name="connsiteX93" fmla="*/ 6172200 w 7373566"/>
                <a:gd name="connsiteY93" fmla="*/ 2611876 h 4314217"/>
                <a:gd name="connsiteX94" fmla="*/ 6254885 w 7373566"/>
                <a:gd name="connsiteY94" fmla="*/ 2305455 h 4314217"/>
                <a:gd name="connsiteX95" fmla="*/ 6288932 w 7373566"/>
                <a:gd name="connsiteY95" fmla="*/ 2276272 h 4314217"/>
                <a:gd name="connsiteX96" fmla="*/ 6366753 w 7373566"/>
                <a:gd name="connsiteY96" fmla="*/ 2315183 h 4314217"/>
                <a:gd name="connsiteX97" fmla="*/ 6381345 w 7373566"/>
                <a:gd name="connsiteY97" fmla="*/ 2320047 h 4314217"/>
                <a:gd name="connsiteX98" fmla="*/ 6473758 w 7373566"/>
                <a:gd name="connsiteY98" fmla="*/ 2465962 h 4314217"/>
                <a:gd name="connsiteX99" fmla="*/ 6527260 w 7373566"/>
                <a:gd name="connsiteY99" fmla="*/ 2504872 h 4314217"/>
                <a:gd name="connsiteX100" fmla="*/ 6634264 w 7373566"/>
                <a:gd name="connsiteY100" fmla="*/ 2222770 h 4314217"/>
                <a:gd name="connsiteX101" fmla="*/ 6765588 w 7373566"/>
                <a:gd name="connsiteY101" fmla="*/ 1960123 h 4314217"/>
                <a:gd name="connsiteX102" fmla="*/ 6823953 w 7373566"/>
                <a:gd name="connsiteY102" fmla="*/ 1921213 h 4314217"/>
                <a:gd name="connsiteX103" fmla="*/ 6950413 w 7373566"/>
                <a:gd name="connsiteY103" fmla="*/ 1726659 h 4314217"/>
                <a:gd name="connsiteX104" fmla="*/ 7008779 w 7373566"/>
                <a:gd name="connsiteY104" fmla="*/ 1454285 h 4314217"/>
                <a:gd name="connsiteX105" fmla="*/ 7086600 w 7373566"/>
                <a:gd name="connsiteY105" fmla="*/ 1177047 h 4314217"/>
                <a:gd name="connsiteX106" fmla="*/ 7130375 w 7373566"/>
                <a:gd name="connsiteY106" fmla="*/ 1211093 h 4314217"/>
                <a:gd name="connsiteX107" fmla="*/ 7227651 w 7373566"/>
                <a:gd name="connsiteY107" fmla="*/ 680936 h 4314217"/>
                <a:gd name="connsiteX108" fmla="*/ 7256834 w 7373566"/>
                <a:gd name="connsiteY108" fmla="*/ 583659 h 4314217"/>
                <a:gd name="connsiteX109" fmla="*/ 7373566 w 7373566"/>
                <a:gd name="connsiteY109" fmla="*/ 0 h 4314217"/>
                <a:gd name="connsiteX0" fmla="*/ 0 w 7373566"/>
                <a:gd name="connsiteY0" fmla="*/ 4314217 h 4314217"/>
                <a:gd name="connsiteX1" fmla="*/ 389107 w 7373566"/>
                <a:gd name="connsiteY1" fmla="*/ 4294762 h 4314217"/>
                <a:gd name="connsiteX2" fmla="*/ 569068 w 7373566"/>
                <a:gd name="connsiteY2" fmla="*/ 4241259 h 4314217"/>
                <a:gd name="connsiteX3" fmla="*/ 744166 w 7373566"/>
                <a:gd name="connsiteY3" fmla="*/ 4168302 h 4314217"/>
                <a:gd name="connsiteX4" fmla="*/ 899809 w 7373566"/>
                <a:gd name="connsiteY4" fmla="*/ 4100208 h 4314217"/>
                <a:gd name="connsiteX5" fmla="*/ 1031132 w 7373566"/>
                <a:gd name="connsiteY5" fmla="*/ 4012659 h 4314217"/>
                <a:gd name="connsiteX6" fmla="*/ 1074907 w 7373566"/>
                <a:gd name="connsiteY6" fmla="*/ 3998068 h 4314217"/>
                <a:gd name="connsiteX7" fmla="*/ 1094362 w 7373566"/>
                <a:gd name="connsiteY7" fmla="*/ 4012659 h 4314217"/>
                <a:gd name="connsiteX8" fmla="*/ 1196502 w 7373566"/>
                <a:gd name="connsiteY8" fmla="*/ 3949430 h 4314217"/>
                <a:gd name="connsiteX9" fmla="*/ 1254868 w 7373566"/>
                <a:gd name="connsiteY9" fmla="*/ 3910519 h 4314217"/>
                <a:gd name="connsiteX10" fmla="*/ 1332690 w 7373566"/>
                <a:gd name="connsiteY10" fmla="*/ 3818106 h 4314217"/>
                <a:gd name="connsiteX11" fmla="*/ 1395919 w 7373566"/>
                <a:gd name="connsiteY11" fmla="*/ 3701374 h 4314217"/>
                <a:gd name="connsiteX12" fmla="*/ 1449422 w 7373566"/>
                <a:gd name="connsiteY12" fmla="*/ 3657600 h 4314217"/>
                <a:gd name="connsiteX13" fmla="*/ 1541834 w 7373566"/>
                <a:gd name="connsiteY13" fmla="*/ 3570051 h 4314217"/>
                <a:gd name="connsiteX14" fmla="*/ 1609928 w 7373566"/>
                <a:gd name="connsiteY14" fmla="*/ 3472774 h 4314217"/>
                <a:gd name="connsiteX15" fmla="*/ 1653702 w 7373566"/>
                <a:gd name="connsiteY15" fmla="*/ 3341451 h 4314217"/>
                <a:gd name="connsiteX16" fmla="*/ 1697477 w 7373566"/>
                <a:gd name="connsiteY16" fmla="*/ 3214991 h 4314217"/>
                <a:gd name="connsiteX17" fmla="*/ 1770434 w 7373566"/>
                <a:gd name="connsiteY17" fmla="*/ 3098259 h 4314217"/>
                <a:gd name="connsiteX18" fmla="*/ 1833664 w 7373566"/>
                <a:gd name="connsiteY18" fmla="*/ 3005847 h 4314217"/>
                <a:gd name="connsiteX19" fmla="*/ 1882302 w 7373566"/>
                <a:gd name="connsiteY19" fmla="*/ 2962072 h 4314217"/>
                <a:gd name="connsiteX20" fmla="*/ 1945532 w 7373566"/>
                <a:gd name="connsiteY20" fmla="*/ 2976664 h 4314217"/>
                <a:gd name="connsiteX21" fmla="*/ 1974715 w 7373566"/>
                <a:gd name="connsiteY21" fmla="*/ 2830749 h 4314217"/>
                <a:gd name="connsiteX22" fmla="*/ 2028217 w 7373566"/>
                <a:gd name="connsiteY22" fmla="*/ 2811293 h 4314217"/>
                <a:gd name="connsiteX23" fmla="*/ 2091447 w 7373566"/>
                <a:gd name="connsiteY23" fmla="*/ 2670242 h 4314217"/>
                <a:gd name="connsiteX24" fmla="*/ 2174132 w 7373566"/>
                <a:gd name="connsiteY24" fmla="*/ 2655651 h 4314217"/>
                <a:gd name="connsiteX25" fmla="*/ 2222771 w 7373566"/>
                <a:gd name="connsiteY25" fmla="*/ 2553510 h 4314217"/>
                <a:gd name="connsiteX26" fmla="*/ 2305456 w 7373566"/>
                <a:gd name="connsiteY26" fmla="*/ 2538919 h 4314217"/>
                <a:gd name="connsiteX27" fmla="*/ 2354094 w 7373566"/>
                <a:gd name="connsiteY27" fmla="*/ 2320047 h 4314217"/>
                <a:gd name="connsiteX28" fmla="*/ 2500009 w 7373566"/>
                <a:gd name="connsiteY28" fmla="*/ 2217906 h 4314217"/>
                <a:gd name="connsiteX29" fmla="*/ 2558375 w 7373566"/>
                <a:gd name="connsiteY29" fmla="*/ 2076855 h 4314217"/>
                <a:gd name="connsiteX30" fmla="*/ 2611877 w 7373566"/>
                <a:gd name="connsiteY30" fmla="*/ 1989306 h 4314217"/>
                <a:gd name="connsiteX31" fmla="*/ 2670243 w 7373566"/>
                <a:gd name="connsiteY31" fmla="*/ 1780162 h 4314217"/>
                <a:gd name="connsiteX32" fmla="*/ 2743200 w 7373566"/>
                <a:gd name="connsiteY32" fmla="*/ 1502923 h 4314217"/>
                <a:gd name="connsiteX33" fmla="*/ 2811294 w 7373566"/>
                <a:gd name="connsiteY33" fmla="*/ 1308370 h 4314217"/>
                <a:gd name="connsiteX34" fmla="*/ 2869660 w 7373566"/>
                <a:gd name="connsiteY34" fmla="*/ 1172183 h 4314217"/>
                <a:gd name="connsiteX35" fmla="*/ 2932890 w 7373566"/>
                <a:gd name="connsiteY35" fmla="*/ 1104089 h 4314217"/>
                <a:gd name="connsiteX36" fmla="*/ 2991256 w 7373566"/>
                <a:gd name="connsiteY36" fmla="*/ 1070042 h 4314217"/>
                <a:gd name="connsiteX37" fmla="*/ 3049622 w 7373566"/>
                <a:gd name="connsiteY37" fmla="*/ 890081 h 4314217"/>
                <a:gd name="connsiteX38" fmla="*/ 3078805 w 7373566"/>
                <a:gd name="connsiteY38" fmla="*/ 856034 h 4314217"/>
                <a:gd name="connsiteX39" fmla="*/ 3146898 w 7373566"/>
                <a:gd name="connsiteY39" fmla="*/ 875489 h 4314217"/>
                <a:gd name="connsiteX40" fmla="*/ 3205264 w 7373566"/>
                <a:gd name="connsiteY40" fmla="*/ 676072 h 4314217"/>
                <a:gd name="connsiteX41" fmla="*/ 3302541 w 7373566"/>
                <a:gd name="connsiteY41" fmla="*/ 787940 h 4314217"/>
                <a:gd name="connsiteX42" fmla="*/ 3321996 w 7373566"/>
                <a:gd name="connsiteY42" fmla="*/ 471791 h 4314217"/>
                <a:gd name="connsiteX43" fmla="*/ 3521413 w 7373566"/>
                <a:gd name="connsiteY43" fmla="*/ 710119 h 4314217"/>
                <a:gd name="connsiteX44" fmla="*/ 3574915 w 7373566"/>
                <a:gd name="connsiteY44" fmla="*/ 535021 h 4314217"/>
                <a:gd name="connsiteX45" fmla="*/ 3600941 w 7373566"/>
                <a:gd name="connsiteY45" fmla="*/ 1184129 h 4314217"/>
                <a:gd name="connsiteX46" fmla="*/ 3652736 w 7373566"/>
                <a:gd name="connsiteY46" fmla="*/ 1254868 h 4314217"/>
                <a:gd name="connsiteX47" fmla="*/ 3701375 w 7373566"/>
                <a:gd name="connsiteY47" fmla="*/ 1235413 h 4314217"/>
                <a:gd name="connsiteX48" fmla="*/ 3735422 w 7373566"/>
                <a:gd name="connsiteY48" fmla="*/ 1288915 h 4314217"/>
                <a:gd name="connsiteX49" fmla="*/ 3774332 w 7373566"/>
                <a:gd name="connsiteY49" fmla="*/ 1288915 h 4314217"/>
                <a:gd name="connsiteX50" fmla="*/ 3818107 w 7373566"/>
                <a:gd name="connsiteY50" fmla="*/ 1634247 h 4314217"/>
                <a:gd name="connsiteX51" fmla="*/ 3881336 w 7373566"/>
                <a:gd name="connsiteY51" fmla="*/ 1220821 h 4314217"/>
                <a:gd name="connsiteX52" fmla="*/ 3944566 w 7373566"/>
                <a:gd name="connsiteY52" fmla="*/ 1162455 h 4314217"/>
                <a:gd name="connsiteX53" fmla="*/ 4012660 w 7373566"/>
                <a:gd name="connsiteY53" fmla="*/ 1415374 h 4314217"/>
                <a:gd name="connsiteX54" fmla="*/ 4041843 w 7373566"/>
                <a:gd name="connsiteY54" fmla="*/ 1488332 h 4314217"/>
                <a:gd name="connsiteX55" fmla="*/ 4075890 w 7373566"/>
                <a:gd name="connsiteY55" fmla="*/ 1488332 h 4314217"/>
                <a:gd name="connsiteX56" fmla="*/ 4114800 w 7373566"/>
                <a:gd name="connsiteY56" fmla="*/ 1395919 h 4314217"/>
                <a:gd name="connsiteX57" fmla="*/ 4250988 w 7373566"/>
                <a:gd name="connsiteY57" fmla="*/ 1108953 h 4314217"/>
                <a:gd name="connsiteX58" fmla="*/ 4260715 w 7373566"/>
                <a:gd name="connsiteY58" fmla="*/ 1235413 h 4314217"/>
                <a:gd name="connsiteX59" fmla="*/ 4343400 w 7373566"/>
                <a:gd name="connsiteY59" fmla="*/ 1325863 h 4314217"/>
                <a:gd name="connsiteX60" fmla="*/ 4355688 w 7373566"/>
                <a:gd name="connsiteY60" fmla="*/ 1865065 h 4314217"/>
                <a:gd name="connsiteX61" fmla="*/ 4416358 w 7373566"/>
                <a:gd name="connsiteY61" fmla="*/ 1785025 h 4314217"/>
                <a:gd name="connsiteX62" fmla="*/ 4468666 w 7373566"/>
                <a:gd name="connsiteY62" fmla="*/ 1073285 h 4314217"/>
                <a:gd name="connsiteX63" fmla="*/ 4539405 w 7373566"/>
                <a:gd name="connsiteY63" fmla="*/ 969694 h 4314217"/>
                <a:gd name="connsiteX64" fmla="*/ 4600330 w 7373566"/>
                <a:gd name="connsiteY64" fmla="*/ 998024 h 4314217"/>
                <a:gd name="connsiteX65" fmla="*/ 4683272 w 7373566"/>
                <a:gd name="connsiteY65" fmla="*/ 1772653 h 4314217"/>
                <a:gd name="connsiteX66" fmla="*/ 4771417 w 7373566"/>
                <a:gd name="connsiteY66" fmla="*/ 1862847 h 4314217"/>
                <a:gd name="connsiteX67" fmla="*/ 4810328 w 7373566"/>
                <a:gd name="connsiteY67" fmla="*/ 1819072 h 4314217"/>
                <a:gd name="connsiteX68" fmla="*/ 4888149 w 7373566"/>
                <a:gd name="connsiteY68" fmla="*/ 1877438 h 4314217"/>
                <a:gd name="connsiteX69" fmla="*/ 4936788 w 7373566"/>
                <a:gd name="connsiteY69" fmla="*/ 1809345 h 4314217"/>
                <a:gd name="connsiteX70" fmla="*/ 4980562 w 7373566"/>
                <a:gd name="connsiteY70" fmla="*/ 1862847 h 4314217"/>
                <a:gd name="connsiteX71" fmla="*/ 5068111 w 7373566"/>
                <a:gd name="connsiteY71" fmla="*/ 1580745 h 4314217"/>
                <a:gd name="connsiteX72" fmla="*/ 5102158 w 7373566"/>
                <a:gd name="connsiteY72" fmla="*/ 1658566 h 4314217"/>
                <a:gd name="connsiteX73" fmla="*/ 5179979 w 7373566"/>
                <a:gd name="connsiteY73" fmla="*/ 1746115 h 4314217"/>
                <a:gd name="connsiteX74" fmla="*/ 5214026 w 7373566"/>
                <a:gd name="connsiteY74" fmla="*/ 1785025 h 4314217"/>
                <a:gd name="connsiteX75" fmla="*/ 5277256 w 7373566"/>
                <a:gd name="connsiteY75" fmla="*/ 1974715 h 4314217"/>
                <a:gd name="connsiteX76" fmla="*/ 5340485 w 7373566"/>
                <a:gd name="connsiteY76" fmla="*/ 2023353 h 4314217"/>
                <a:gd name="connsiteX77" fmla="*/ 5374532 w 7373566"/>
                <a:gd name="connsiteY77" fmla="*/ 2203315 h 4314217"/>
                <a:gd name="connsiteX78" fmla="*/ 5403715 w 7373566"/>
                <a:gd name="connsiteY78" fmla="*/ 2242225 h 4314217"/>
                <a:gd name="connsiteX79" fmla="*/ 5476673 w 7373566"/>
                <a:gd name="connsiteY79" fmla="*/ 2256817 h 4314217"/>
                <a:gd name="connsiteX80" fmla="*/ 5535039 w 7373566"/>
                <a:gd name="connsiteY80" fmla="*/ 2300591 h 4314217"/>
                <a:gd name="connsiteX81" fmla="*/ 5539902 w 7373566"/>
                <a:gd name="connsiteY81" fmla="*/ 2329774 h 4314217"/>
                <a:gd name="connsiteX82" fmla="*/ 5588541 w 7373566"/>
                <a:gd name="connsiteY82" fmla="*/ 2281136 h 4314217"/>
                <a:gd name="connsiteX83" fmla="*/ 5622588 w 7373566"/>
                <a:gd name="connsiteY83" fmla="*/ 2290864 h 4314217"/>
                <a:gd name="connsiteX84" fmla="*/ 5671226 w 7373566"/>
                <a:gd name="connsiteY84" fmla="*/ 2485417 h 4314217"/>
                <a:gd name="connsiteX85" fmla="*/ 5680953 w 7373566"/>
                <a:gd name="connsiteY85" fmla="*/ 2519464 h 4314217"/>
                <a:gd name="connsiteX86" fmla="*/ 5758775 w 7373566"/>
                <a:gd name="connsiteY86" fmla="*/ 2509736 h 4314217"/>
                <a:gd name="connsiteX87" fmla="*/ 5826868 w 7373566"/>
                <a:gd name="connsiteY87" fmla="*/ 2587557 h 4314217"/>
                <a:gd name="connsiteX88" fmla="*/ 5958192 w 7373566"/>
                <a:gd name="connsiteY88" fmla="*/ 2427051 h 4314217"/>
                <a:gd name="connsiteX89" fmla="*/ 6006830 w 7373566"/>
                <a:gd name="connsiteY89" fmla="*/ 2538919 h 4314217"/>
                <a:gd name="connsiteX90" fmla="*/ 6055468 w 7373566"/>
                <a:gd name="connsiteY90" fmla="*/ 2738336 h 4314217"/>
                <a:gd name="connsiteX91" fmla="*/ 6079788 w 7373566"/>
                <a:gd name="connsiteY91" fmla="*/ 2597285 h 4314217"/>
                <a:gd name="connsiteX92" fmla="*/ 6123562 w 7373566"/>
                <a:gd name="connsiteY92" fmla="*/ 2587557 h 4314217"/>
                <a:gd name="connsiteX93" fmla="*/ 6172200 w 7373566"/>
                <a:gd name="connsiteY93" fmla="*/ 2611876 h 4314217"/>
                <a:gd name="connsiteX94" fmla="*/ 6254885 w 7373566"/>
                <a:gd name="connsiteY94" fmla="*/ 2305455 h 4314217"/>
                <a:gd name="connsiteX95" fmla="*/ 6288932 w 7373566"/>
                <a:gd name="connsiteY95" fmla="*/ 2276272 h 4314217"/>
                <a:gd name="connsiteX96" fmla="*/ 6366753 w 7373566"/>
                <a:gd name="connsiteY96" fmla="*/ 2315183 h 4314217"/>
                <a:gd name="connsiteX97" fmla="*/ 6381345 w 7373566"/>
                <a:gd name="connsiteY97" fmla="*/ 2320047 h 4314217"/>
                <a:gd name="connsiteX98" fmla="*/ 6473758 w 7373566"/>
                <a:gd name="connsiteY98" fmla="*/ 2465962 h 4314217"/>
                <a:gd name="connsiteX99" fmla="*/ 6527260 w 7373566"/>
                <a:gd name="connsiteY99" fmla="*/ 2504872 h 4314217"/>
                <a:gd name="connsiteX100" fmla="*/ 6634264 w 7373566"/>
                <a:gd name="connsiteY100" fmla="*/ 2222770 h 4314217"/>
                <a:gd name="connsiteX101" fmla="*/ 6765588 w 7373566"/>
                <a:gd name="connsiteY101" fmla="*/ 1960123 h 4314217"/>
                <a:gd name="connsiteX102" fmla="*/ 6823953 w 7373566"/>
                <a:gd name="connsiteY102" fmla="*/ 1921213 h 4314217"/>
                <a:gd name="connsiteX103" fmla="*/ 6950413 w 7373566"/>
                <a:gd name="connsiteY103" fmla="*/ 1726659 h 4314217"/>
                <a:gd name="connsiteX104" fmla="*/ 7008779 w 7373566"/>
                <a:gd name="connsiteY104" fmla="*/ 1454285 h 4314217"/>
                <a:gd name="connsiteX105" fmla="*/ 7086600 w 7373566"/>
                <a:gd name="connsiteY105" fmla="*/ 1177047 h 4314217"/>
                <a:gd name="connsiteX106" fmla="*/ 7130375 w 7373566"/>
                <a:gd name="connsiteY106" fmla="*/ 1211093 h 4314217"/>
                <a:gd name="connsiteX107" fmla="*/ 7227651 w 7373566"/>
                <a:gd name="connsiteY107" fmla="*/ 680936 h 4314217"/>
                <a:gd name="connsiteX108" fmla="*/ 7256834 w 7373566"/>
                <a:gd name="connsiteY108" fmla="*/ 583659 h 4314217"/>
                <a:gd name="connsiteX109" fmla="*/ 7373566 w 7373566"/>
                <a:gd name="connsiteY109" fmla="*/ 0 h 4314217"/>
                <a:gd name="connsiteX0" fmla="*/ 0 w 7373566"/>
                <a:gd name="connsiteY0" fmla="*/ 4314217 h 4314217"/>
                <a:gd name="connsiteX1" fmla="*/ 389107 w 7373566"/>
                <a:gd name="connsiteY1" fmla="*/ 4294762 h 4314217"/>
                <a:gd name="connsiteX2" fmla="*/ 569068 w 7373566"/>
                <a:gd name="connsiteY2" fmla="*/ 4241259 h 4314217"/>
                <a:gd name="connsiteX3" fmla="*/ 744166 w 7373566"/>
                <a:gd name="connsiteY3" fmla="*/ 4168302 h 4314217"/>
                <a:gd name="connsiteX4" fmla="*/ 899809 w 7373566"/>
                <a:gd name="connsiteY4" fmla="*/ 4100208 h 4314217"/>
                <a:gd name="connsiteX5" fmla="*/ 1031132 w 7373566"/>
                <a:gd name="connsiteY5" fmla="*/ 4012659 h 4314217"/>
                <a:gd name="connsiteX6" fmla="*/ 1074907 w 7373566"/>
                <a:gd name="connsiteY6" fmla="*/ 3998068 h 4314217"/>
                <a:gd name="connsiteX7" fmla="*/ 1094362 w 7373566"/>
                <a:gd name="connsiteY7" fmla="*/ 4012659 h 4314217"/>
                <a:gd name="connsiteX8" fmla="*/ 1196502 w 7373566"/>
                <a:gd name="connsiteY8" fmla="*/ 3949430 h 4314217"/>
                <a:gd name="connsiteX9" fmla="*/ 1254868 w 7373566"/>
                <a:gd name="connsiteY9" fmla="*/ 3910519 h 4314217"/>
                <a:gd name="connsiteX10" fmla="*/ 1332690 w 7373566"/>
                <a:gd name="connsiteY10" fmla="*/ 3818106 h 4314217"/>
                <a:gd name="connsiteX11" fmla="*/ 1395919 w 7373566"/>
                <a:gd name="connsiteY11" fmla="*/ 3701374 h 4314217"/>
                <a:gd name="connsiteX12" fmla="*/ 1449422 w 7373566"/>
                <a:gd name="connsiteY12" fmla="*/ 3657600 h 4314217"/>
                <a:gd name="connsiteX13" fmla="*/ 1541834 w 7373566"/>
                <a:gd name="connsiteY13" fmla="*/ 3570051 h 4314217"/>
                <a:gd name="connsiteX14" fmla="*/ 1609928 w 7373566"/>
                <a:gd name="connsiteY14" fmla="*/ 3472774 h 4314217"/>
                <a:gd name="connsiteX15" fmla="*/ 1653702 w 7373566"/>
                <a:gd name="connsiteY15" fmla="*/ 3341451 h 4314217"/>
                <a:gd name="connsiteX16" fmla="*/ 1697477 w 7373566"/>
                <a:gd name="connsiteY16" fmla="*/ 3214991 h 4314217"/>
                <a:gd name="connsiteX17" fmla="*/ 1770434 w 7373566"/>
                <a:gd name="connsiteY17" fmla="*/ 3098259 h 4314217"/>
                <a:gd name="connsiteX18" fmla="*/ 1833664 w 7373566"/>
                <a:gd name="connsiteY18" fmla="*/ 3005847 h 4314217"/>
                <a:gd name="connsiteX19" fmla="*/ 1882302 w 7373566"/>
                <a:gd name="connsiteY19" fmla="*/ 2962072 h 4314217"/>
                <a:gd name="connsiteX20" fmla="*/ 1945532 w 7373566"/>
                <a:gd name="connsiteY20" fmla="*/ 2976664 h 4314217"/>
                <a:gd name="connsiteX21" fmla="*/ 1974715 w 7373566"/>
                <a:gd name="connsiteY21" fmla="*/ 2830749 h 4314217"/>
                <a:gd name="connsiteX22" fmla="*/ 2028217 w 7373566"/>
                <a:gd name="connsiteY22" fmla="*/ 2811293 h 4314217"/>
                <a:gd name="connsiteX23" fmla="*/ 2091447 w 7373566"/>
                <a:gd name="connsiteY23" fmla="*/ 2670242 h 4314217"/>
                <a:gd name="connsiteX24" fmla="*/ 2174132 w 7373566"/>
                <a:gd name="connsiteY24" fmla="*/ 2655651 h 4314217"/>
                <a:gd name="connsiteX25" fmla="*/ 2222771 w 7373566"/>
                <a:gd name="connsiteY25" fmla="*/ 2553510 h 4314217"/>
                <a:gd name="connsiteX26" fmla="*/ 2305456 w 7373566"/>
                <a:gd name="connsiteY26" fmla="*/ 2538919 h 4314217"/>
                <a:gd name="connsiteX27" fmla="*/ 2354094 w 7373566"/>
                <a:gd name="connsiteY27" fmla="*/ 2320047 h 4314217"/>
                <a:gd name="connsiteX28" fmla="*/ 2500009 w 7373566"/>
                <a:gd name="connsiteY28" fmla="*/ 2217906 h 4314217"/>
                <a:gd name="connsiteX29" fmla="*/ 2558375 w 7373566"/>
                <a:gd name="connsiteY29" fmla="*/ 2076855 h 4314217"/>
                <a:gd name="connsiteX30" fmla="*/ 2611877 w 7373566"/>
                <a:gd name="connsiteY30" fmla="*/ 1989306 h 4314217"/>
                <a:gd name="connsiteX31" fmla="*/ 2670243 w 7373566"/>
                <a:gd name="connsiteY31" fmla="*/ 1780162 h 4314217"/>
                <a:gd name="connsiteX32" fmla="*/ 2743200 w 7373566"/>
                <a:gd name="connsiteY32" fmla="*/ 1502923 h 4314217"/>
                <a:gd name="connsiteX33" fmla="*/ 2811294 w 7373566"/>
                <a:gd name="connsiteY33" fmla="*/ 1308370 h 4314217"/>
                <a:gd name="connsiteX34" fmla="*/ 2869660 w 7373566"/>
                <a:gd name="connsiteY34" fmla="*/ 1172183 h 4314217"/>
                <a:gd name="connsiteX35" fmla="*/ 2932890 w 7373566"/>
                <a:gd name="connsiteY35" fmla="*/ 1104089 h 4314217"/>
                <a:gd name="connsiteX36" fmla="*/ 2991256 w 7373566"/>
                <a:gd name="connsiteY36" fmla="*/ 1070042 h 4314217"/>
                <a:gd name="connsiteX37" fmla="*/ 3049622 w 7373566"/>
                <a:gd name="connsiteY37" fmla="*/ 890081 h 4314217"/>
                <a:gd name="connsiteX38" fmla="*/ 3078805 w 7373566"/>
                <a:gd name="connsiteY38" fmla="*/ 856034 h 4314217"/>
                <a:gd name="connsiteX39" fmla="*/ 3146898 w 7373566"/>
                <a:gd name="connsiteY39" fmla="*/ 875489 h 4314217"/>
                <a:gd name="connsiteX40" fmla="*/ 3205264 w 7373566"/>
                <a:gd name="connsiteY40" fmla="*/ 676072 h 4314217"/>
                <a:gd name="connsiteX41" fmla="*/ 3302541 w 7373566"/>
                <a:gd name="connsiteY41" fmla="*/ 787940 h 4314217"/>
                <a:gd name="connsiteX42" fmla="*/ 3321996 w 7373566"/>
                <a:gd name="connsiteY42" fmla="*/ 471791 h 4314217"/>
                <a:gd name="connsiteX43" fmla="*/ 3521413 w 7373566"/>
                <a:gd name="connsiteY43" fmla="*/ 710119 h 4314217"/>
                <a:gd name="connsiteX44" fmla="*/ 3574915 w 7373566"/>
                <a:gd name="connsiteY44" fmla="*/ 535021 h 4314217"/>
                <a:gd name="connsiteX45" fmla="*/ 3600941 w 7373566"/>
                <a:gd name="connsiteY45" fmla="*/ 1184129 h 4314217"/>
                <a:gd name="connsiteX46" fmla="*/ 3652736 w 7373566"/>
                <a:gd name="connsiteY46" fmla="*/ 1254868 h 4314217"/>
                <a:gd name="connsiteX47" fmla="*/ 3701375 w 7373566"/>
                <a:gd name="connsiteY47" fmla="*/ 1235413 h 4314217"/>
                <a:gd name="connsiteX48" fmla="*/ 3735422 w 7373566"/>
                <a:gd name="connsiteY48" fmla="*/ 1288915 h 4314217"/>
                <a:gd name="connsiteX49" fmla="*/ 3774332 w 7373566"/>
                <a:gd name="connsiteY49" fmla="*/ 1288915 h 4314217"/>
                <a:gd name="connsiteX50" fmla="*/ 3818107 w 7373566"/>
                <a:gd name="connsiteY50" fmla="*/ 1634247 h 4314217"/>
                <a:gd name="connsiteX51" fmla="*/ 3881336 w 7373566"/>
                <a:gd name="connsiteY51" fmla="*/ 1220821 h 4314217"/>
                <a:gd name="connsiteX52" fmla="*/ 3944566 w 7373566"/>
                <a:gd name="connsiteY52" fmla="*/ 1162455 h 4314217"/>
                <a:gd name="connsiteX53" fmla="*/ 4012660 w 7373566"/>
                <a:gd name="connsiteY53" fmla="*/ 1415374 h 4314217"/>
                <a:gd name="connsiteX54" fmla="*/ 4041843 w 7373566"/>
                <a:gd name="connsiteY54" fmla="*/ 1488332 h 4314217"/>
                <a:gd name="connsiteX55" fmla="*/ 4075890 w 7373566"/>
                <a:gd name="connsiteY55" fmla="*/ 1488332 h 4314217"/>
                <a:gd name="connsiteX56" fmla="*/ 4114800 w 7373566"/>
                <a:gd name="connsiteY56" fmla="*/ 1395919 h 4314217"/>
                <a:gd name="connsiteX57" fmla="*/ 4250988 w 7373566"/>
                <a:gd name="connsiteY57" fmla="*/ 1108953 h 4314217"/>
                <a:gd name="connsiteX58" fmla="*/ 4260715 w 7373566"/>
                <a:gd name="connsiteY58" fmla="*/ 1235413 h 4314217"/>
                <a:gd name="connsiteX59" fmla="*/ 4343400 w 7373566"/>
                <a:gd name="connsiteY59" fmla="*/ 1325863 h 4314217"/>
                <a:gd name="connsiteX60" fmla="*/ 4355688 w 7373566"/>
                <a:gd name="connsiteY60" fmla="*/ 1865065 h 4314217"/>
                <a:gd name="connsiteX61" fmla="*/ 4416358 w 7373566"/>
                <a:gd name="connsiteY61" fmla="*/ 1785025 h 4314217"/>
                <a:gd name="connsiteX62" fmla="*/ 4468666 w 7373566"/>
                <a:gd name="connsiteY62" fmla="*/ 1073285 h 4314217"/>
                <a:gd name="connsiteX63" fmla="*/ 4539405 w 7373566"/>
                <a:gd name="connsiteY63" fmla="*/ 969694 h 4314217"/>
                <a:gd name="connsiteX64" fmla="*/ 4600330 w 7373566"/>
                <a:gd name="connsiteY64" fmla="*/ 998024 h 4314217"/>
                <a:gd name="connsiteX65" fmla="*/ 4683272 w 7373566"/>
                <a:gd name="connsiteY65" fmla="*/ 1772653 h 4314217"/>
                <a:gd name="connsiteX66" fmla="*/ 4771417 w 7373566"/>
                <a:gd name="connsiteY66" fmla="*/ 1862847 h 4314217"/>
                <a:gd name="connsiteX67" fmla="*/ 4810328 w 7373566"/>
                <a:gd name="connsiteY67" fmla="*/ 1819072 h 4314217"/>
                <a:gd name="connsiteX68" fmla="*/ 4888149 w 7373566"/>
                <a:gd name="connsiteY68" fmla="*/ 1877438 h 4314217"/>
                <a:gd name="connsiteX69" fmla="*/ 4936788 w 7373566"/>
                <a:gd name="connsiteY69" fmla="*/ 1809345 h 4314217"/>
                <a:gd name="connsiteX70" fmla="*/ 4980562 w 7373566"/>
                <a:gd name="connsiteY70" fmla="*/ 1862847 h 4314217"/>
                <a:gd name="connsiteX71" fmla="*/ 5048058 w 7373566"/>
                <a:gd name="connsiteY71" fmla="*/ 1584755 h 4314217"/>
                <a:gd name="connsiteX72" fmla="*/ 5102158 w 7373566"/>
                <a:gd name="connsiteY72" fmla="*/ 1658566 h 4314217"/>
                <a:gd name="connsiteX73" fmla="*/ 5179979 w 7373566"/>
                <a:gd name="connsiteY73" fmla="*/ 1746115 h 4314217"/>
                <a:gd name="connsiteX74" fmla="*/ 5214026 w 7373566"/>
                <a:gd name="connsiteY74" fmla="*/ 1785025 h 4314217"/>
                <a:gd name="connsiteX75" fmla="*/ 5277256 w 7373566"/>
                <a:gd name="connsiteY75" fmla="*/ 1974715 h 4314217"/>
                <a:gd name="connsiteX76" fmla="*/ 5340485 w 7373566"/>
                <a:gd name="connsiteY76" fmla="*/ 2023353 h 4314217"/>
                <a:gd name="connsiteX77" fmla="*/ 5374532 w 7373566"/>
                <a:gd name="connsiteY77" fmla="*/ 2203315 h 4314217"/>
                <a:gd name="connsiteX78" fmla="*/ 5403715 w 7373566"/>
                <a:gd name="connsiteY78" fmla="*/ 2242225 h 4314217"/>
                <a:gd name="connsiteX79" fmla="*/ 5476673 w 7373566"/>
                <a:gd name="connsiteY79" fmla="*/ 2256817 h 4314217"/>
                <a:gd name="connsiteX80" fmla="*/ 5535039 w 7373566"/>
                <a:gd name="connsiteY80" fmla="*/ 2300591 h 4314217"/>
                <a:gd name="connsiteX81" fmla="*/ 5539902 w 7373566"/>
                <a:gd name="connsiteY81" fmla="*/ 2329774 h 4314217"/>
                <a:gd name="connsiteX82" fmla="*/ 5588541 w 7373566"/>
                <a:gd name="connsiteY82" fmla="*/ 2281136 h 4314217"/>
                <a:gd name="connsiteX83" fmla="*/ 5622588 w 7373566"/>
                <a:gd name="connsiteY83" fmla="*/ 2290864 h 4314217"/>
                <a:gd name="connsiteX84" fmla="*/ 5671226 w 7373566"/>
                <a:gd name="connsiteY84" fmla="*/ 2485417 h 4314217"/>
                <a:gd name="connsiteX85" fmla="*/ 5680953 w 7373566"/>
                <a:gd name="connsiteY85" fmla="*/ 2519464 h 4314217"/>
                <a:gd name="connsiteX86" fmla="*/ 5758775 w 7373566"/>
                <a:gd name="connsiteY86" fmla="*/ 2509736 h 4314217"/>
                <a:gd name="connsiteX87" fmla="*/ 5826868 w 7373566"/>
                <a:gd name="connsiteY87" fmla="*/ 2587557 h 4314217"/>
                <a:gd name="connsiteX88" fmla="*/ 5958192 w 7373566"/>
                <a:gd name="connsiteY88" fmla="*/ 2427051 h 4314217"/>
                <a:gd name="connsiteX89" fmla="*/ 6006830 w 7373566"/>
                <a:gd name="connsiteY89" fmla="*/ 2538919 h 4314217"/>
                <a:gd name="connsiteX90" fmla="*/ 6055468 w 7373566"/>
                <a:gd name="connsiteY90" fmla="*/ 2738336 h 4314217"/>
                <a:gd name="connsiteX91" fmla="*/ 6079788 w 7373566"/>
                <a:gd name="connsiteY91" fmla="*/ 2597285 h 4314217"/>
                <a:gd name="connsiteX92" fmla="*/ 6123562 w 7373566"/>
                <a:gd name="connsiteY92" fmla="*/ 2587557 h 4314217"/>
                <a:gd name="connsiteX93" fmla="*/ 6172200 w 7373566"/>
                <a:gd name="connsiteY93" fmla="*/ 2611876 h 4314217"/>
                <a:gd name="connsiteX94" fmla="*/ 6254885 w 7373566"/>
                <a:gd name="connsiteY94" fmla="*/ 2305455 h 4314217"/>
                <a:gd name="connsiteX95" fmla="*/ 6288932 w 7373566"/>
                <a:gd name="connsiteY95" fmla="*/ 2276272 h 4314217"/>
                <a:gd name="connsiteX96" fmla="*/ 6366753 w 7373566"/>
                <a:gd name="connsiteY96" fmla="*/ 2315183 h 4314217"/>
                <a:gd name="connsiteX97" fmla="*/ 6381345 w 7373566"/>
                <a:gd name="connsiteY97" fmla="*/ 2320047 h 4314217"/>
                <a:gd name="connsiteX98" fmla="*/ 6473758 w 7373566"/>
                <a:gd name="connsiteY98" fmla="*/ 2465962 h 4314217"/>
                <a:gd name="connsiteX99" fmla="*/ 6527260 w 7373566"/>
                <a:gd name="connsiteY99" fmla="*/ 2504872 h 4314217"/>
                <a:gd name="connsiteX100" fmla="*/ 6634264 w 7373566"/>
                <a:gd name="connsiteY100" fmla="*/ 2222770 h 4314217"/>
                <a:gd name="connsiteX101" fmla="*/ 6765588 w 7373566"/>
                <a:gd name="connsiteY101" fmla="*/ 1960123 h 4314217"/>
                <a:gd name="connsiteX102" fmla="*/ 6823953 w 7373566"/>
                <a:gd name="connsiteY102" fmla="*/ 1921213 h 4314217"/>
                <a:gd name="connsiteX103" fmla="*/ 6950413 w 7373566"/>
                <a:gd name="connsiteY103" fmla="*/ 1726659 h 4314217"/>
                <a:gd name="connsiteX104" fmla="*/ 7008779 w 7373566"/>
                <a:gd name="connsiteY104" fmla="*/ 1454285 h 4314217"/>
                <a:gd name="connsiteX105" fmla="*/ 7086600 w 7373566"/>
                <a:gd name="connsiteY105" fmla="*/ 1177047 h 4314217"/>
                <a:gd name="connsiteX106" fmla="*/ 7130375 w 7373566"/>
                <a:gd name="connsiteY106" fmla="*/ 1211093 h 4314217"/>
                <a:gd name="connsiteX107" fmla="*/ 7227651 w 7373566"/>
                <a:gd name="connsiteY107" fmla="*/ 680936 h 4314217"/>
                <a:gd name="connsiteX108" fmla="*/ 7256834 w 7373566"/>
                <a:gd name="connsiteY108" fmla="*/ 583659 h 4314217"/>
                <a:gd name="connsiteX109" fmla="*/ 7373566 w 7373566"/>
                <a:gd name="connsiteY109" fmla="*/ 0 h 431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7373566" h="4314217">
                  <a:moveTo>
                    <a:pt x="0" y="4314217"/>
                  </a:moveTo>
                  <a:cubicBezTo>
                    <a:pt x="147131" y="4310569"/>
                    <a:pt x="294262" y="4306922"/>
                    <a:pt x="389107" y="4294762"/>
                  </a:cubicBezTo>
                  <a:cubicBezTo>
                    <a:pt x="483952" y="4282602"/>
                    <a:pt x="509892" y="4262336"/>
                    <a:pt x="569068" y="4241259"/>
                  </a:cubicBezTo>
                  <a:cubicBezTo>
                    <a:pt x="628245" y="4220182"/>
                    <a:pt x="689043" y="4191810"/>
                    <a:pt x="744166" y="4168302"/>
                  </a:cubicBezTo>
                  <a:cubicBezTo>
                    <a:pt x="799290" y="4144793"/>
                    <a:pt x="851981" y="4126149"/>
                    <a:pt x="899809" y="4100208"/>
                  </a:cubicBezTo>
                  <a:cubicBezTo>
                    <a:pt x="947637" y="4074267"/>
                    <a:pt x="1001949" y="4029682"/>
                    <a:pt x="1031132" y="4012659"/>
                  </a:cubicBezTo>
                  <a:cubicBezTo>
                    <a:pt x="1060315" y="3995636"/>
                    <a:pt x="1074907" y="3998068"/>
                    <a:pt x="1074907" y="3998068"/>
                  </a:cubicBezTo>
                  <a:cubicBezTo>
                    <a:pt x="1085445" y="3998068"/>
                    <a:pt x="1074096" y="4020765"/>
                    <a:pt x="1094362" y="4012659"/>
                  </a:cubicBezTo>
                  <a:cubicBezTo>
                    <a:pt x="1114628" y="4004553"/>
                    <a:pt x="1169751" y="3966453"/>
                    <a:pt x="1196502" y="3949430"/>
                  </a:cubicBezTo>
                  <a:cubicBezTo>
                    <a:pt x="1223253" y="3932407"/>
                    <a:pt x="1232170" y="3932406"/>
                    <a:pt x="1254868" y="3910519"/>
                  </a:cubicBezTo>
                  <a:cubicBezTo>
                    <a:pt x="1277566" y="3888632"/>
                    <a:pt x="1309182" y="3852963"/>
                    <a:pt x="1332690" y="3818106"/>
                  </a:cubicBezTo>
                  <a:cubicBezTo>
                    <a:pt x="1356198" y="3783249"/>
                    <a:pt x="1376464" y="3728125"/>
                    <a:pt x="1395919" y="3701374"/>
                  </a:cubicBezTo>
                  <a:cubicBezTo>
                    <a:pt x="1415374" y="3674623"/>
                    <a:pt x="1425103" y="3679487"/>
                    <a:pt x="1449422" y="3657600"/>
                  </a:cubicBezTo>
                  <a:cubicBezTo>
                    <a:pt x="1473741" y="3635713"/>
                    <a:pt x="1515083" y="3600855"/>
                    <a:pt x="1541834" y="3570051"/>
                  </a:cubicBezTo>
                  <a:cubicBezTo>
                    <a:pt x="1568585" y="3539247"/>
                    <a:pt x="1591283" y="3510874"/>
                    <a:pt x="1609928" y="3472774"/>
                  </a:cubicBezTo>
                  <a:cubicBezTo>
                    <a:pt x="1628573" y="3434674"/>
                    <a:pt x="1639111" y="3384415"/>
                    <a:pt x="1653702" y="3341451"/>
                  </a:cubicBezTo>
                  <a:cubicBezTo>
                    <a:pt x="1668294" y="3298487"/>
                    <a:pt x="1678022" y="3255523"/>
                    <a:pt x="1697477" y="3214991"/>
                  </a:cubicBezTo>
                  <a:cubicBezTo>
                    <a:pt x="1716932" y="3174459"/>
                    <a:pt x="1747736" y="3133116"/>
                    <a:pt x="1770434" y="3098259"/>
                  </a:cubicBezTo>
                  <a:cubicBezTo>
                    <a:pt x="1793132" y="3063402"/>
                    <a:pt x="1815019" y="3028545"/>
                    <a:pt x="1833664" y="3005847"/>
                  </a:cubicBezTo>
                  <a:cubicBezTo>
                    <a:pt x="1852309" y="2983149"/>
                    <a:pt x="1863657" y="2966936"/>
                    <a:pt x="1882302" y="2962072"/>
                  </a:cubicBezTo>
                  <a:cubicBezTo>
                    <a:pt x="1900947" y="2957208"/>
                    <a:pt x="1930130" y="2998551"/>
                    <a:pt x="1945532" y="2976664"/>
                  </a:cubicBezTo>
                  <a:cubicBezTo>
                    <a:pt x="1960934" y="2954777"/>
                    <a:pt x="1960934" y="2858311"/>
                    <a:pt x="1974715" y="2830749"/>
                  </a:cubicBezTo>
                  <a:cubicBezTo>
                    <a:pt x="1988496" y="2803187"/>
                    <a:pt x="2008762" y="2838044"/>
                    <a:pt x="2028217" y="2811293"/>
                  </a:cubicBezTo>
                  <a:cubicBezTo>
                    <a:pt x="2047672" y="2784542"/>
                    <a:pt x="2067128" y="2696182"/>
                    <a:pt x="2091447" y="2670242"/>
                  </a:cubicBezTo>
                  <a:cubicBezTo>
                    <a:pt x="2115766" y="2644302"/>
                    <a:pt x="2152245" y="2675106"/>
                    <a:pt x="2174132" y="2655651"/>
                  </a:cubicBezTo>
                  <a:cubicBezTo>
                    <a:pt x="2196019" y="2636196"/>
                    <a:pt x="2200884" y="2572965"/>
                    <a:pt x="2222771" y="2553510"/>
                  </a:cubicBezTo>
                  <a:cubicBezTo>
                    <a:pt x="2244658" y="2534055"/>
                    <a:pt x="2283569" y="2577830"/>
                    <a:pt x="2305456" y="2538919"/>
                  </a:cubicBezTo>
                  <a:cubicBezTo>
                    <a:pt x="2327343" y="2500008"/>
                    <a:pt x="2321669" y="2373549"/>
                    <a:pt x="2354094" y="2320047"/>
                  </a:cubicBezTo>
                  <a:cubicBezTo>
                    <a:pt x="2386519" y="2266545"/>
                    <a:pt x="2465962" y="2258438"/>
                    <a:pt x="2500009" y="2217906"/>
                  </a:cubicBezTo>
                  <a:cubicBezTo>
                    <a:pt x="2534056" y="2177374"/>
                    <a:pt x="2539730" y="2114955"/>
                    <a:pt x="2558375" y="2076855"/>
                  </a:cubicBezTo>
                  <a:cubicBezTo>
                    <a:pt x="2577020" y="2038755"/>
                    <a:pt x="2593232" y="2038755"/>
                    <a:pt x="2611877" y="1989306"/>
                  </a:cubicBezTo>
                  <a:cubicBezTo>
                    <a:pt x="2630522" y="1939857"/>
                    <a:pt x="2648356" y="1861226"/>
                    <a:pt x="2670243" y="1780162"/>
                  </a:cubicBezTo>
                  <a:cubicBezTo>
                    <a:pt x="2692130" y="1699098"/>
                    <a:pt x="2719692" y="1581555"/>
                    <a:pt x="2743200" y="1502923"/>
                  </a:cubicBezTo>
                  <a:cubicBezTo>
                    <a:pt x="2766708" y="1424291"/>
                    <a:pt x="2790217" y="1363493"/>
                    <a:pt x="2811294" y="1308370"/>
                  </a:cubicBezTo>
                  <a:cubicBezTo>
                    <a:pt x="2832371" y="1253247"/>
                    <a:pt x="2849394" y="1206230"/>
                    <a:pt x="2869660" y="1172183"/>
                  </a:cubicBezTo>
                  <a:cubicBezTo>
                    <a:pt x="2889926" y="1138136"/>
                    <a:pt x="2912624" y="1121112"/>
                    <a:pt x="2932890" y="1104089"/>
                  </a:cubicBezTo>
                  <a:cubicBezTo>
                    <a:pt x="2953156" y="1087066"/>
                    <a:pt x="2971801" y="1105710"/>
                    <a:pt x="2991256" y="1070042"/>
                  </a:cubicBezTo>
                  <a:cubicBezTo>
                    <a:pt x="3010711" y="1034374"/>
                    <a:pt x="3035031" y="925749"/>
                    <a:pt x="3049622" y="890081"/>
                  </a:cubicBezTo>
                  <a:cubicBezTo>
                    <a:pt x="3064214" y="854413"/>
                    <a:pt x="3062592" y="858466"/>
                    <a:pt x="3078805" y="856034"/>
                  </a:cubicBezTo>
                  <a:cubicBezTo>
                    <a:pt x="3095018" y="853602"/>
                    <a:pt x="3125822" y="905483"/>
                    <a:pt x="3146898" y="875489"/>
                  </a:cubicBezTo>
                  <a:cubicBezTo>
                    <a:pt x="3167974" y="845495"/>
                    <a:pt x="3179324" y="690663"/>
                    <a:pt x="3205264" y="676072"/>
                  </a:cubicBezTo>
                  <a:cubicBezTo>
                    <a:pt x="3231205" y="661480"/>
                    <a:pt x="3283086" y="821987"/>
                    <a:pt x="3302541" y="787940"/>
                  </a:cubicBezTo>
                  <a:cubicBezTo>
                    <a:pt x="3321996" y="753893"/>
                    <a:pt x="3285517" y="484761"/>
                    <a:pt x="3321996" y="471791"/>
                  </a:cubicBezTo>
                  <a:cubicBezTo>
                    <a:pt x="3358475" y="458821"/>
                    <a:pt x="3479260" y="699581"/>
                    <a:pt x="3521413" y="710119"/>
                  </a:cubicBezTo>
                  <a:cubicBezTo>
                    <a:pt x="3563566" y="720657"/>
                    <a:pt x="3561660" y="456019"/>
                    <a:pt x="3574915" y="535021"/>
                  </a:cubicBezTo>
                  <a:cubicBezTo>
                    <a:pt x="3588170" y="614023"/>
                    <a:pt x="3587971" y="1064154"/>
                    <a:pt x="3600941" y="1184129"/>
                  </a:cubicBezTo>
                  <a:cubicBezTo>
                    <a:pt x="3613911" y="1304103"/>
                    <a:pt x="3635997" y="1246321"/>
                    <a:pt x="3652736" y="1254868"/>
                  </a:cubicBezTo>
                  <a:cubicBezTo>
                    <a:pt x="3669475" y="1263415"/>
                    <a:pt x="3687594" y="1229738"/>
                    <a:pt x="3701375" y="1235413"/>
                  </a:cubicBezTo>
                  <a:cubicBezTo>
                    <a:pt x="3715156" y="1241087"/>
                    <a:pt x="3723263" y="1279998"/>
                    <a:pt x="3735422" y="1288915"/>
                  </a:cubicBezTo>
                  <a:cubicBezTo>
                    <a:pt x="3747582" y="1297832"/>
                    <a:pt x="3760551" y="1231360"/>
                    <a:pt x="3774332" y="1288915"/>
                  </a:cubicBezTo>
                  <a:cubicBezTo>
                    <a:pt x="3788113" y="1346470"/>
                    <a:pt x="3800273" y="1645596"/>
                    <a:pt x="3818107" y="1634247"/>
                  </a:cubicBezTo>
                  <a:cubicBezTo>
                    <a:pt x="3835941" y="1622898"/>
                    <a:pt x="3860259" y="1299453"/>
                    <a:pt x="3881336" y="1220821"/>
                  </a:cubicBezTo>
                  <a:cubicBezTo>
                    <a:pt x="3902413" y="1142189"/>
                    <a:pt x="3922679" y="1130030"/>
                    <a:pt x="3944566" y="1162455"/>
                  </a:cubicBezTo>
                  <a:cubicBezTo>
                    <a:pt x="3966453" y="1194880"/>
                    <a:pt x="3996447" y="1361061"/>
                    <a:pt x="4012660" y="1415374"/>
                  </a:cubicBezTo>
                  <a:cubicBezTo>
                    <a:pt x="4028873" y="1469687"/>
                    <a:pt x="4031305" y="1476172"/>
                    <a:pt x="4041843" y="1488332"/>
                  </a:cubicBezTo>
                  <a:cubicBezTo>
                    <a:pt x="4052381" y="1500492"/>
                    <a:pt x="4063730" y="1503734"/>
                    <a:pt x="4075890" y="1488332"/>
                  </a:cubicBezTo>
                  <a:cubicBezTo>
                    <a:pt x="4088050" y="1472930"/>
                    <a:pt x="4085617" y="1459149"/>
                    <a:pt x="4114800" y="1395919"/>
                  </a:cubicBezTo>
                  <a:cubicBezTo>
                    <a:pt x="4143983" y="1332689"/>
                    <a:pt x="4226669" y="1135704"/>
                    <a:pt x="4250988" y="1108953"/>
                  </a:cubicBezTo>
                  <a:cubicBezTo>
                    <a:pt x="4275307" y="1082202"/>
                    <a:pt x="4245313" y="1199261"/>
                    <a:pt x="4260715" y="1235413"/>
                  </a:cubicBezTo>
                  <a:cubicBezTo>
                    <a:pt x="4276117" y="1271565"/>
                    <a:pt x="4327571" y="1220921"/>
                    <a:pt x="4343400" y="1325863"/>
                  </a:cubicBezTo>
                  <a:cubicBezTo>
                    <a:pt x="4359229" y="1430805"/>
                    <a:pt x="4343528" y="1788538"/>
                    <a:pt x="4355688" y="1865065"/>
                  </a:cubicBezTo>
                  <a:cubicBezTo>
                    <a:pt x="4367848" y="1941592"/>
                    <a:pt x="4397528" y="1916988"/>
                    <a:pt x="4416358" y="1785025"/>
                  </a:cubicBezTo>
                  <a:cubicBezTo>
                    <a:pt x="4435188" y="1653062"/>
                    <a:pt x="4448158" y="1209174"/>
                    <a:pt x="4468666" y="1073285"/>
                  </a:cubicBezTo>
                  <a:cubicBezTo>
                    <a:pt x="4489174" y="937397"/>
                    <a:pt x="4520803" y="983574"/>
                    <a:pt x="4539405" y="969694"/>
                  </a:cubicBezTo>
                  <a:cubicBezTo>
                    <a:pt x="4558007" y="955814"/>
                    <a:pt x="4576352" y="864197"/>
                    <a:pt x="4600330" y="998024"/>
                  </a:cubicBezTo>
                  <a:cubicBezTo>
                    <a:pt x="4624308" y="1131851"/>
                    <a:pt x="4654758" y="1628516"/>
                    <a:pt x="4683272" y="1772653"/>
                  </a:cubicBezTo>
                  <a:cubicBezTo>
                    <a:pt x="4711786" y="1916790"/>
                    <a:pt x="4750241" y="1855111"/>
                    <a:pt x="4771417" y="1862847"/>
                  </a:cubicBezTo>
                  <a:cubicBezTo>
                    <a:pt x="4792593" y="1870583"/>
                    <a:pt x="4790873" y="1816640"/>
                    <a:pt x="4810328" y="1819072"/>
                  </a:cubicBezTo>
                  <a:cubicBezTo>
                    <a:pt x="4829783" y="1821504"/>
                    <a:pt x="4867072" y="1879059"/>
                    <a:pt x="4888149" y="1877438"/>
                  </a:cubicBezTo>
                  <a:cubicBezTo>
                    <a:pt x="4909226" y="1875817"/>
                    <a:pt x="4921386" y="1811777"/>
                    <a:pt x="4936788" y="1809345"/>
                  </a:cubicBezTo>
                  <a:cubicBezTo>
                    <a:pt x="4952190" y="1806913"/>
                    <a:pt x="4962017" y="1900279"/>
                    <a:pt x="4980562" y="1862847"/>
                  </a:cubicBezTo>
                  <a:cubicBezTo>
                    <a:pt x="4999107" y="1825415"/>
                    <a:pt x="5027792" y="1618802"/>
                    <a:pt x="5048058" y="1584755"/>
                  </a:cubicBezTo>
                  <a:cubicBezTo>
                    <a:pt x="5068324" y="1550708"/>
                    <a:pt x="5080171" y="1631673"/>
                    <a:pt x="5102158" y="1658566"/>
                  </a:cubicBezTo>
                  <a:cubicBezTo>
                    <a:pt x="5124145" y="1685459"/>
                    <a:pt x="5161334" y="1725038"/>
                    <a:pt x="5179979" y="1746115"/>
                  </a:cubicBezTo>
                  <a:cubicBezTo>
                    <a:pt x="5198624" y="1767191"/>
                    <a:pt x="5197813" y="1746925"/>
                    <a:pt x="5214026" y="1785025"/>
                  </a:cubicBezTo>
                  <a:cubicBezTo>
                    <a:pt x="5230239" y="1823125"/>
                    <a:pt x="5256180" y="1934994"/>
                    <a:pt x="5277256" y="1974715"/>
                  </a:cubicBezTo>
                  <a:cubicBezTo>
                    <a:pt x="5298333" y="2014436"/>
                    <a:pt x="5324272" y="1985253"/>
                    <a:pt x="5340485" y="2023353"/>
                  </a:cubicBezTo>
                  <a:cubicBezTo>
                    <a:pt x="5356698" y="2061453"/>
                    <a:pt x="5363994" y="2166837"/>
                    <a:pt x="5374532" y="2203315"/>
                  </a:cubicBezTo>
                  <a:cubicBezTo>
                    <a:pt x="5385070" y="2239793"/>
                    <a:pt x="5386692" y="2233308"/>
                    <a:pt x="5403715" y="2242225"/>
                  </a:cubicBezTo>
                  <a:cubicBezTo>
                    <a:pt x="5420739" y="2251142"/>
                    <a:pt x="5454786" y="2247089"/>
                    <a:pt x="5476673" y="2256817"/>
                  </a:cubicBezTo>
                  <a:cubicBezTo>
                    <a:pt x="5498560" y="2266545"/>
                    <a:pt x="5524501" y="2288432"/>
                    <a:pt x="5535039" y="2300591"/>
                  </a:cubicBezTo>
                  <a:cubicBezTo>
                    <a:pt x="5545577" y="2312750"/>
                    <a:pt x="5530985" y="2333016"/>
                    <a:pt x="5539902" y="2329774"/>
                  </a:cubicBezTo>
                  <a:cubicBezTo>
                    <a:pt x="5548819" y="2326532"/>
                    <a:pt x="5574760" y="2287621"/>
                    <a:pt x="5588541" y="2281136"/>
                  </a:cubicBezTo>
                  <a:cubicBezTo>
                    <a:pt x="5602322" y="2274651"/>
                    <a:pt x="5608807" y="2256817"/>
                    <a:pt x="5622588" y="2290864"/>
                  </a:cubicBezTo>
                  <a:cubicBezTo>
                    <a:pt x="5636369" y="2324911"/>
                    <a:pt x="5661499" y="2447317"/>
                    <a:pt x="5671226" y="2485417"/>
                  </a:cubicBezTo>
                  <a:cubicBezTo>
                    <a:pt x="5680953" y="2523517"/>
                    <a:pt x="5666362" y="2515411"/>
                    <a:pt x="5680953" y="2519464"/>
                  </a:cubicBezTo>
                  <a:cubicBezTo>
                    <a:pt x="5695544" y="2523517"/>
                    <a:pt x="5734456" y="2498387"/>
                    <a:pt x="5758775" y="2509736"/>
                  </a:cubicBezTo>
                  <a:cubicBezTo>
                    <a:pt x="5783094" y="2521085"/>
                    <a:pt x="5793632" y="2601338"/>
                    <a:pt x="5826868" y="2587557"/>
                  </a:cubicBezTo>
                  <a:cubicBezTo>
                    <a:pt x="5860104" y="2573776"/>
                    <a:pt x="5928198" y="2435157"/>
                    <a:pt x="5958192" y="2427051"/>
                  </a:cubicBezTo>
                  <a:cubicBezTo>
                    <a:pt x="5988186" y="2418945"/>
                    <a:pt x="5990617" y="2487038"/>
                    <a:pt x="6006830" y="2538919"/>
                  </a:cubicBezTo>
                  <a:cubicBezTo>
                    <a:pt x="6023043" y="2590800"/>
                    <a:pt x="6043308" y="2728608"/>
                    <a:pt x="6055468" y="2738336"/>
                  </a:cubicBezTo>
                  <a:cubicBezTo>
                    <a:pt x="6067628" y="2748064"/>
                    <a:pt x="6068439" y="2622415"/>
                    <a:pt x="6079788" y="2597285"/>
                  </a:cubicBezTo>
                  <a:cubicBezTo>
                    <a:pt x="6091137" y="2572155"/>
                    <a:pt x="6108160" y="2585125"/>
                    <a:pt x="6123562" y="2587557"/>
                  </a:cubicBezTo>
                  <a:cubicBezTo>
                    <a:pt x="6138964" y="2589989"/>
                    <a:pt x="6150313" y="2658893"/>
                    <a:pt x="6172200" y="2611876"/>
                  </a:cubicBezTo>
                  <a:cubicBezTo>
                    <a:pt x="6194087" y="2564859"/>
                    <a:pt x="6235430" y="2361389"/>
                    <a:pt x="6254885" y="2305455"/>
                  </a:cubicBezTo>
                  <a:cubicBezTo>
                    <a:pt x="6274340" y="2249521"/>
                    <a:pt x="6270287" y="2274651"/>
                    <a:pt x="6288932" y="2276272"/>
                  </a:cubicBezTo>
                  <a:cubicBezTo>
                    <a:pt x="6307577" y="2277893"/>
                    <a:pt x="6366753" y="2315183"/>
                    <a:pt x="6366753" y="2315183"/>
                  </a:cubicBezTo>
                  <a:cubicBezTo>
                    <a:pt x="6382155" y="2322479"/>
                    <a:pt x="6363511" y="2294917"/>
                    <a:pt x="6381345" y="2320047"/>
                  </a:cubicBezTo>
                  <a:cubicBezTo>
                    <a:pt x="6399179" y="2345177"/>
                    <a:pt x="6449439" y="2435158"/>
                    <a:pt x="6473758" y="2465962"/>
                  </a:cubicBezTo>
                  <a:cubicBezTo>
                    <a:pt x="6498077" y="2496766"/>
                    <a:pt x="6500509" y="2545404"/>
                    <a:pt x="6527260" y="2504872"/>
                  </a:cubicBezTo>
                  <a:cubicBezTo>
                    <a:pt x="6554011" y="2464340"/>
                    <a:pt x="6594543" y="2313561"/>
                    <a:pt x="6634264" y="2222770"/>
                  </a:cubicBezTo>
                  <a:cubicBezTo>
                    <a:pt x="6673985" y="2131978"/>
                    <a:pt x="6733973" y="2010382"/>
                    <a:pt x="6765588" y="1960123"/>
                  </a:cubicBezTo>
                  <a:cubicBezTo>
                    <a:pt x="6797203" y="1909864"/>
                    <a:pt x="6793149" y="1960124"/>
                    <a:pt x="6823953" y="1921213"/>
                  </a:cubicBezTo>
                  <a:cubicBezTo>
                    <a:pt x="6854757" y="1882302"/>
                    <a:pt x="6919609" y="1804480"/>
                    <a:pt x="6950413" y="1726659"/>
                  </a:cubicBezTo>
                  <a:cubicBezTo>
                    <a:pt x="6981217" y="1648838"/>
                    <a:pt x="6986081" y="1545887"/>
                    <a:pt x="7008779" y="1454285"/>
                  </a:cubicBezTo>
                  <a:cubicBezTo>
                    <a:pt x="7031477" y="1362683"/>
                    <a:pt x="7066334" y="1217579"/>
                    <a:pt x="7086600" y="1177047"/>
                  </a:cubicBezTo>
                  <a:cubicBezTo>
                    <a:pt x="7106866" y="1136515"/>
                    <a:pt x="7106867" y="1293778"/>
                    <a:pt x="7130375" y="1211093"/>
                  </a:cubicBezTo>
                  <a:cubicBezTo>
                    <a:pt x="7153883" y="1128408"/>
                    <a:pt x="7206574" y="785508"/>
                    <a:pt x="7227651" y="680936"/>
                  </a:cubicBezTo>
                  <a:cubicBezTo>
                    <a:pt x="7248728" y="576364"/>
                    <a:pt x="7232515" y="697148"/>
                    <a:pt x="7256834" y="583659"/>
                  </a:cubicBezTo>
                  <a:cubicBezTo>
                    <a:pt x="7281153" y="470170"/>
                    <a:pt x="7327359" y="235085"/>
                    <a:pt x="7373566" y="0"/>
                  </a:cubicBezTo>
                </a:path>
              </a:pathLst>
            </a:custGeom>
            <a:noFill/>
            <a:ln w="5715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1" name="TextBox 80">
              <a:extLst>
                <a:ext uri="{FF2B5EF4-FFF2-40B4-BE49-F238E27FC236}">
                  <a16:creationId xmlns:a16="http://schemas.microsoft.com/office/drawing/2014/main" id="{4753D8BF-9915-4AC0-A963-85B2FAD3230D}"/>
                </a:ext>
              </a:extLst>
            </p:cNvPr>
            <p:cNvSpPr txBox="1"/>
            <p:nvPr/>
          </p:nvSpPr>
          <p:spPr>
            <a:xfrm rot="16200000">
              <a:off x="746008" y="3489046"/>
              <a:ext cx="2362200" cy="451405"/>
            </a:xfrm>
            <a:prstGeom prst="rect">
              <a:avLst/>
            </a:prstGeom>
            <a:noFill/>
          </p:spPr>
          <p:txBody>
            <a:bodyPr wrap="square" rtlCol="0">
              <a:spAutoFit/>
            </a:bodyPr>
            <a:lstStyle>
              <a:defPPr>
                <a:defRPr lang="en-US"/>
              </a:defPPr>
              <a:lvl1pPr>
                <a:defRPr sz="1600">
                  <a:solidFill>
                    <a:schemeClr val="tx2"/>
                  </a:solidFill>
                </a:defRPr>
              </a:lvl1pPr>
            </a:lstStyle>
            <a:p>
              <a:r>
                <a:rPr lang="en-GB" dirty="0"/>
                <a:t>Passengers (Millions)</a:t>
              </a:r>
            </a:p>
          </p:txBody>
        </p:sp>
      </p:grpSp>
      <p:sp>
        <p:nvSpPr>
          <p:cNvPr id="16" name="TextBox 15"/>
          <p:cNvSpPr txBox="1"/>
          <p:nvPr/>
        </p:nvSpPr>
        <p:spPr>
          <a:xfrm>
            <a:off x="247404" y="1048134"/>
            <a:ext cx="1673935" cy="5509201"/>
          </a:xfrm>
          <a:prstGeom prst="rect">
            <a:avLst/>
          </a:prstGeom>
          <a:noFill/>
        </p:spPr>
        <p:txBody>
          <a:bodyPr wrap="square" rtlCol="0">
            <a:spAutoFit/>
          </a:bodyPr>
          <a:lstStyle/>
          <a:p>
            <a:r>
              <a:rPr lang="en-US" sz="1600" dirty="0"/>
              <a:t>We have seen huge passenger volume growth on our mostly 120-200 year old railway network. </a:t>
            </a:r>
          </a:p>
          <a:p>
            <a:endParaRPr lang="en-US" sz="1600" dirty="0"/>
          </a:p>
          <a:p>
            <a:r>
              <a:rPr lang="en-US" sz="1600" dirty="0"/>
              <a:t>In my career I have seen the low point and the high point. </a:t>
            </a:r>
          </a:p>
          <a:p>
            <a:endParaRPr lang="en-US" sz="1600" dirty="0"/>
          </a:p>
          <a:p>
            <a:r>
              <a:rPr lang="en-US" sz="1600" dirty="0"/>
              <a:t>Freight volume has increased by 19% since 1999, excluding coal traffic which has almost ceased due to a change in electricity generation strategy. </a:t>
            </a:r>
          </a:p>
        </p:txBody>
      </p:sp>
      <p:cxnSp>
        <p:nvCxnSpPr>
          <p:cNvPr id="47" name="Straight Arrow Connector 46"/>
          <p:cNvCxnSpPr>
            <a:endCxn id="48" idx="90"/>
          </p:cNvCxnSpPr>
          <p:nvPr/>
        </p:nvCxnSpPr>
        <p:spPr>
          <a:xfrm>
            <a:off x="1628253" y="3105539"/>
            <a:ext cx="5421456" cy="137065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4" name="Espace réservé du numéro de diapositive 10">
            <a:extLst>
              <a:ext uri="{FF2B5EF4-FFF2-40B4-BE49-F238E27FC236}">
                <a16:creationId xmlns:a16="http://schemas.microsoft.com/office/drawing/2014/main" id="{A0207427-7404-4F62-BF1E-D6DF06B3C329}"/>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26</a:t>
            </a:fld>
            <a:endParaRPr lang="fr-FR" dirty="0">
              <a:solidFill>
                <a:srgbClr val="3C3732"/>
              </a:solidFill>
              <a:latin typeface="Avenir LT Std 45 Book"/>
            </a:endParaRPr>
          </a:p>
        </p:txBody>
      </p:sp>
    </p:spTree>
    <p:extLst>
      <p:ext uri="{BB962C8B-B14F-4D97-AF65-F5344CB8AC3E}">
        <p14:creationId xmlns:p14="http://schemas.microsoft.com/office/powerpoint/2010/main" val="2418466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3689"/>
            <a:ext cx="4232170" cy="6383067"/>
          </a:xfrm>
        </p:spPr>
        <p:txBody>
          <a:bodyPr>
            <a:normAutofit fontScale="92500" lnSpcReduction="10000"/>
          </a:bodyPr>
          <a:lstStyle/>
          <a:p>
            <a:pPr marL="0" indent="0">
              <a:buNone/>
            </a:pPr>
            <a:r>
              <a:rPr lang="en-US" sz="2000" dirty="0"/>
              <a:t>British Rail had ambitious plans and investment, but it took </a:t>
            </a:r>
            <a:r>
              <a:rPr lang="en-US" sz="2000" dirty="0" err="1"/>
              <a:t>privatisation</a:t>
            </a:r>
            <a:r>
              <a:rPr lang="en-US" sz="2000" dirty="0"/>
              <a:t> and devolution of management to reverse the downward trend. </a:t>
            </a:r>
          </a:p>
          <a:p>
            <a:pPr marL="0" indent="0">
              <a:buNone/>
            </a:pPr>
            <a:r>
              <a:rPr lang="en-US" sz="2000" dirty="0"/>
              <a:t>Current fares system and revenue allocation created by BR in the 1980s </a:t>
            </a:r>
          </a:p>
          <a:p>
            <a:pPr marL="0" indent="0">
              <a:buNone/>
            </a:pPr>
            <a:r>
              <a:rPr lang="en-US" sz="2000" dirty="0"/>
              <a:t>and is “market led” reflecting competition from air, coach, bus, car </a:t>
            </a:r>
            <a:r>
              <a:rPr lang="mr-IN" sz="2000" dirty="0"/>
              <a:t>–</a:t>
            </a:r>
            <a:r>
              <a:rPr lang="en-US" sz="2000" dirty="0"/>
              <a:t> not “pence per mile”. </a:t>
            </a:r>
          </a:p>
          <a:p>
            <a:pPr marL="0" indent="0">
              <a:buNone/>
            </a:pPr>
            <a:r>
              <a:rPr lang="en-US" sz="2000" dirty="0"/>
              <a:t>In 1997 fares system revealed “warts  and all” to passengers, analysts and retailers by arrival of Trainline internet bookings, created by Virgin. Fares structure complex and unsuited to internet, but very difficult to change due to inevitable number of “losers” and increases regulated directly by government decision.</a:t>
            </a:r>
            <a:endParaRPr lang="en-US" sz="2000" dirty="0">
              <a:solidFill>
                <a:srgbClr val="0070C0"/>
              </a:solidFill>
            </a:endParaRPr>
          </a:p>
          <a:p>
            <a:pPr marL="0" indent="0">
              <a:buNone/>
            </a:pPr>
            <a:r>
              <a:rPr lang="en-US" sz="2000" dirty="0"/>
              <a:t>Despite criticism, the current fares structure has supported the huge  growth in passenger numbers and revenue since </a:t>
            </a:r>
            <a:r>
              <a:rPr lang="en-US" sz="2000" dirty="0" err="1"/>
              <a:t>privatisation</a:t>
            </a:r>
            <a:r>
              <a:rPr lang="en-US" sz="2000" dirty="0"/>
              <a:t>. </a:t>
            </a:r>
          </a:p>
        </p:txBody>
      </p:sp>
      <p:pic>
        <p:nvPicPr>
          <p:cNvPr id="4" name="Content Placeholder 8" descr="10.jpg"/>
          <p:cNvPicPr>
            <a:picLocks noChangeAspect="1"/>
          </p:cNvPicPr>
          <p:nvPr/>
        </p:nvPicPr>
        <p:blipFill rotWithShape="1">
          <a:blip r:embed="rId2" cstate="email">
            <a:extLst>
              <a:ext uri="{28A0092B-C50C-407E-A947-70E740481C1C}">
                <a14:useLocalDpi xmlns:a14="http://schemas.microsoft.com/office/drawing/2010/main"/>
              </a:ext>
            </a:extLst>
          </a:blip>
          <a:srcRect l="-18187" r="-18187"/>
          <a:stretch/>
        </p:blipFill>
        <p:spPr>
          <a:xfrm>
            <a:off x="3625578" y="0"/>
            <a:ext cx="6523868" cy="6858000"/>
          </a:xfrm>
          <a:prstGeom prst="rect">
            <a:avLst/>
          </a:prstGeom>
        </p:spPr>
      </p:pic>
      <p:sp>
        <p:nvSpPr>
          <p:cNvPr id="5" name="Espace réservé du numéro de diapositive 10">
            <a:extLst>
              <a:ext uri="{FF2B5EF4-FFF2-40B4-BE49-F238E27FC236}">
                <a16:creationId xmlns:a16="http://schemas.microsoft.com/office/drawing/2014/main" id="{8D41EE49-36B9-489D-A6D8-BD9BB113EBB8}"/>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27</a:t>
            </a:fld>
            <a:endParaRPr lang="fr-FR" dirty="0">
              <a:solidFill>
                <a:srgbClr val="3C3732"/>
              </a:solidFill>
              <a:latin typeface="Avenir LT Std 45 Book"/>
            </a:endParaRPr>
          </a:p>
        </p:txBody>
      </p:sp>
    </p:spTree>
    <p:extLst>
      <p:ext uri="{BB962C8B-B14F-4D97-AF65-F5344CB8AC3E}">
        <p14:creationId xmlns:p14="http://schemas.microsoft.com/office/powerpoint/2010/main" val="3553400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97AF3F-0ED9-43CC-AC69-DCAFD3B2C98F}"/>
              </a:ext>
            </a:extLst>
          </p:cNvPr>
          <p:cNvSpPr>
            <a:spLocks noGrp="1"/>
          </p:cNvSpPr>
          <p:nvPr>
            <p:ph type="title"/>
          </p:nvPr>
        </p:nvSpPr>
        <p:spPr/>
        <p:txBody>
          <a:bodyPr>
            <a:normAutofit fontScale="90000"/>
          </a:bodyPr>
          <a:lstStyle/>
          <a:p>
            <a:r>
              <a:rPr lang="en-GB" dirty="0"/>
              <a:t>Performance decline / passenger satisfaction</a:t>
            </a:r>
          </a:p>
        </p:txBody>
      </p:sp>
      <p:grpSp>
        <p:nvGrpSpPr>
          <p:cNvPr id="151" name="Group 150">
            <a:extLst>
              <a:ext uri="{FF2B5EF4-FFF2-40B4-BE49-F238E27FC236}">
                <a16:creationId xmlns:a16="http://schemas.microsoft.com/office/drawing/2014/main" id="{1E816FF6-D68D-41A9-B2EA-5911F7B7F1EF}"/>
              </a:ext>
            </a:extLst>
          </p:cNvPr>
          <p:cNvGrpSpPr/>
          <p:nvPr/>
        </p:nvGrpSpPr>
        <p:grpSpPr>
          <a:xfrm>
            <a:off x="3147957" y="1439893"/>
            <a:ext cx="5459359" cy="4960369"/>
            <a:chOff x="1978762" y="1439893"/>
            <a:chExt cx="9303223" cy="4846617"/>
          </a:xfrm>
        </p:grpSpPr>
        <p:sp>
          <p:nvSpPr>
            <p:cNvPr id="10" name="TextBox 9">
              <a:extLst>
                <a:ext uri="{FF2B5EF4-FFF2-40B4-BE49-F238E27FC236}">
                  <a16:creationId xmlns:a16="http://schemas.microsoft.com/office/drawing/2014/main" id="{235AF241-3DED-4B8A-AEAE-AAF2E6498805}"/>
                </a:ext>
              </a:extLst>
            </p:cNvPr>
            <p:cNvSpPr txBox="1"/>
            <p:nvPr/>
          </p:nvSpPr>
          <p:spPr>
            <a:xfrm>
              <a:off x="3663894" y="1449503"/>
              <a:ext cx="5722931" cy="336890"/>
            </a:xfrm>
            <a:prstGeom prst="rect">
              <a:avLst/>
            </a:prstGeom>
            <a:noFill/>
          </p:spPr>
          <p:txBody>
            <a:bodyPr wrap="none" rtlCol="0">
              <a:spAutoFit/>
            </a:bodyPr>
            <a:lstStyle/>
            <a:p>
              <a:r>
                <a:rPr lang="en-GB" b="1" dirty="0">
                  <a:solidFill>
                    <a:schemeClr val="tx2"/>
                  </a:solidFill>
                </a:rPr>
                <a:t>Overall Passenger Satisfaction (NRPS) and PPM</a:t>
              </a:r>
            </a:p>
          </p:txBody>
        </p:sp>
        <p:sp>
          <p:nvSpPr>
            <p:cNvPr id="11" name="TextBox 10">
              <a:extLst>
                <a:ext uri="{FF2B5EF4-FFF2-40B4-BE49-F238E27FC236}">
                  <a16:creationId xmlns:a16="http://schemas.microsoft.com/office/drawing/2014/main" id="{76FC4968-A0BC-4958-B774-69B671735035}"/>
                </a:ext>
              </a:extLst>
            </p:cNvPr>
            <p:cNvSpPr txBox="1"/>
            <p:nvPr/>
          </p:nvSpPr>
          <p:spPr>
            <a:xfrm>
              <a:off x="10505318" y="3441749"/>
              <a:ext cx="710808" cy="308816"/>
            </a:xfrm>
            <a:prstGeom prst="rect">
              <a:avLst/>
            </a:prstGeom>
            <a:noFill/>
          </p:spPr>
          <p:txBody>
            <a:bodyPr wrap="none" rtlCol="0">
              <a:spAutoFit/>
            </a:bodyPr>
            <a:lstStyle/>
            <a:p>
              <a:r>
                <a:rPr lang="en-GB" sz="1600" b="1" dirty="0">
                  <a:solidFill>
                    <a:schemeClr val="tx2"/>
                  </a:solidFill>
                </a:rPr>
                <a:t>PPM</a:t>
              </a:r>
            </a:p>
          </p:txBody>
        </p:sp>
        <p:sp>
          <p:nvSpPr>
            <p:cNvPr id="12" name="TextBox 11">
              <a:extLst>
                <a:ext uri="{FF2B5EF4-FFF2-40B4-BE49-F238E27FC236}">
                  <a16:creationId xmlns:a16="http://schemas.microsoft.com/office/drawing/2014/main" id="{EDA3C228-26A2-45E4-A02A-AC1DE6D690F0}"/>
                </a:ext>
              </a:extLst>
            </p:cNvPr>
            <p:cNvSpPr txBox="1"/>
            <p:nvPr/>
          </p:nvSpPr>
          <p:spPr>
            <a:xfrm>
              <a:off x="10493165" y="3857824"/>
              <a:ext cx="788820" cy="308816"/>
            </a:xfrm>
            <a:prstGeom prst="rect">
              <a:avLst/>
            </a:prstGeom>
            <a:noFill/>
          </p:spPr>
          <p:txBody>
            <a:bodyPr wrap="none" rtlCol="0">
              <a:spAutoFit/>
            </a:bodyPr>
            <a:lstStyle/>
            <a:p>
              <a:r>
                <a:rPr lang="en-GB" sz="1600" b="1" dirty="0">
                  <a:solidFill>
                    <a:schemeClr val="tx2"/>
                  </a:solidFill>
                </a:rPr>
                <a:t>NRPS</a:t>
              </a:r>
            </a:p>
          </p:txBody>
        </p:sp>
        <p:sp>
          <p:nvSpPr>
            <p:cNvPr id="13" name="TextBox 12">
              <a:extLst>
                <a:ext uri="{FF2B5EF4-FFF2-40B4-BE49-F238E27FC236}">
                  <a16:creationId xmlns:a16="http://schemas.microsoft.com/office/drawing/2014/main" id="{479FAC70-D8D8-4F5E-BE58-E19115F6B1F2}"/>
                </a:ext>
              </a:extLst>
            </p:cNvPr>
            <p:cNvSpPr txBox="1"/>
            <p:nvPr/>
          </p:nvSpPr>
          <p:spPr>
            <a:xfrm>
              <a:off x="2442533" y="1782792"/>
              <a:ext cx="604123" cy="280742"/>
            </a:xfrm>
            <a:prstGeom prst="rect">
              <a:avLst/>
            </a:prstGeom>
            <a:noFill/>
          </p:spPr>
          <p:txBody>
            <a:bodyPr wrap="none" rtlCol="0">
              <a:spAutoFit/>
            </a:bodyPr>
            <a:lstStyle/>
            <a:p>
              <a:r>
                <a:rPr lang="en-GB" sz="1400" dirty="0">
                  <a:solidFill>
                    <a:schemeClr val="tx2"/>
                  </a:solidFill>
                </a:rPr>
                <a:t>95%</a:t>
              </a:r>
            </a:p>
          </p:txBody>
        </p:sp>
        <p:sp>
          <p:nvSpPr>
            <p:cNvPr id="14" name="TextBox 13">
              <a:extLst>
                <a:ext uri="{FF2B5EF4-FFF2-40B4-BE49-F238E27FC236}">
                  <a16:creationId xmlns:a16="http://schemas.microsoft.com/office/drawing/2014/main" id="{99D1CDD4-828B-4986-A99C-9AEC5FAC6589}"/>
                </a:ext>
              </a:extLst>
            </p:cNvPr>
            <p:cNvSpPr txBox="1"/>
            <p:nvPr/>
          </p:nvSpPr>
          <p:spPr>
            <a:xfrm>
              <a:off x="2442533" y="2087592"/>
              <a:ext cx="604123" cy="280742"/>
            </a:xfrm>
            <a:prstGeom prst="rect">
              <a:avLst/>
            </a:prstGeom>
            <a:noFill/>
          </p:spPr>
          <p:txBody>
            <a:bodyPr wrap="none" rtlCol="0">
              <a:spAutoFit/>
            </a:bodyPr>
            <a:lstStyle/>
            <a:p>
              <a:r>
                <a:rPr lang="en-GB" sz="1400" dirty="0">
                  <a:solidFill>
                    <a:schemeClr val="tx2"/>
                  </a:solidFill>
                </a:rPr>
                <a:t>93%</a:t>
              </a:r>
            </a:p>
          </p:txBody>
        </p:sp>
        <p:sp>
          <p:nvSpPr>
            <p:cNvPr id="15" name="TextBox 14">
              <a:extLst>
                <a:ext uri="{FF2B5EF4-FFF2-40B4-BE49-F238E27FC236}">
                  <a16:creationId xmlns:a16="http://schemas.microsoft.com/office/drawing/2014/main" id="{81C16ADA-4B11-4611-8380-24B8C4231628}"/>
                </a:ext>
              </a:extLst>
            </p:cNvPr>
            <p:cNvSpPr txBox="1"/>
            <p:nvPr/>
          </p:nvSpPr>
          <p:spPr>
            <a:xfrm>
              <a:off x="2442533" y="2420967"/>
              <a:ext cx="604123" cy="280742"/>
            </a:xfrm>
            <a:prstGeom prst="rect">
              <a:avLst/>
            </a:prstGeom>
            <a:noFill/>
          </p:spPr>
          <p:txBody>
            <a:bodyPr wrap="none" rtlCol="0">
              <a:spAutoFit/>
            </a:bodyPr>
            <a:lstStyle/>
            <a:p>
              <a:r>
                <a:rPr lang="en-GB" sz="1400" dirty="0">
                  <a:solidFill>
                    <a:schemeClr val="tx2"/>
                  </a:solidFill>
                </a:rPr>
                <a:t>91%</a:t>
              </a:r>
            </a:p>
          </p:txBody>
        </p:sp>
        <p:sp>
          <p:nvSpPr>
            <p:cNvPr id="16" name="TextBox 15">
              <a:extLst>
                <a:ext uri="{FF2B5EF4-FFF2-40B4-BE49-F238E27FC236}">
                  <a16:creationId xmlns:a16="http://schemas.microsoft.com/office/drawing/2014/main" id="{ABBD6808-239E-4B0D-9A82-70E1B381ACE9}"/>
                </a:ext>
              </a:extLst>
            </p:cNvPr>
            <p:cNvSpPr txBox="1"/>
            <p:nvPr/>
          </p:nvSpPr>
          <p:spPr>
            <a:xfrm>
              <a:off x="2442533" y="2735292"/>
              <a:ext cx="604123" cy="280742"/>
            </a:xfrm>
            <a:prstGeom prst="rect">
              <a:avLst/>
            </a:prstGeom>
            <a:noFill/>
          </p:spPr>
          <p:txBody>
            <a:bodyPr wrap="none" rtlCol="0">
              <a:spAutoFit/>
            </a:bodyPr>
            <a:lstStyle/>
            <a:p>
              <a:r>
                <a:rPr lang="en-GB" sz="1400" dirty="0">
                  <a:solidFill>
                    <a:schemeClr val="tx2"/>
                  </a:solidFill>
                </a:rPr>
                <a:t>89%</a:t>
              </a:r>
            </a:p>
          </p:txBody>
        </p:sp>
        <p:sp>
          <p:nvSpPr>
            <p:cNvPr id="17" name="TextBox 16">
              <a:extLst>
                <a:ext uri="{FF2B5EF4-FFF2-40B4-BE49-F238E27FC236}">
                  <a16:creationId xmlns:a16="http://schemas.microsoft.com/office/drawing/2014/main" id="{AB9F2780-30D7-4670-9352-FF9E084FB915}"/>
                </a:ext>
              </a:extLst>
            </p:cNvPr>
            <p:cNvSpPr txBox="1"/>
            <p:nvPr/>
          </p:nvSpPr>
          <p:spPr>
            <a:xfrm>
              <a:off x="2442533" y="3059142"/>
              <a:ext cx="604123" cy="280742"/>
            </a:xfrm>
            <a:prstGeom prst="rect">
              <a:avLst/>
            </a:prstGeom>
            <a:noFill/>
          </p:spPr>
          <p:txBody>
            <a:bodyPr wrap="none" rtlCol="0">
              <a:spAutoFit/>
            </a:bodyPr>
            <a:lstStyle/>
            <a:p>
              <a:r>
                <a:rPr lang="en-GB" sz="1400" dirty="0">
                  <a:solidFill>
                    <a:schemeClr val="tx2"/>
                  </a:solidFill>
                </a:rPr>
                <a:t>87%</a:t>
              </a:r>
            </a:p>
          </p:txBody>
        </p:sp>
        <p:sp>
          <p:nvSpPr>
            <p:cNvPr id="18" name="TextBox 17">
              <a:extLst>
                <a:ext uri="{FF2B5EF4-FFF2-40B4-BE49-F238E27FC236}">
                  <a16:creationId xmlns:a16="http://schemas.microsoft.com/office/drawing/2014/main" id="{3610CA81-C13F-4357-9CDD-FD701F9B5AAA}"/>
                </a:ext>
              </a:extLst>
            </p:cNvPr>
            <p:cNvSpPr txBox="1"/>
            <p:nvPr/>
          </p:nvSpPr>
          <p:spPr>
            <a:xfrm>
              <a:off x="2442533" y="3373467"/>
              <a:ext cx="604123" cy="280742"/>
            </a:xfrm>
            <a:prstGeom prst="rect">
              <a:avLst/>
            </a:prstGeom>
            <a:noFill/>
          </p:spPr>
          <p:txBody>
            <a:bodyPr wrap="none" rtlCol="0">
              <a:spAutoFit/>
            </a:bodyPr>
            <a:lstStyle/>
            <a:p>
              <a:r>
                <a:rPr lang="en-GB" sz="1400" dirty="0">
                  <a:solidFill>
                    <a:schemeClr val="tx2"/>
                  </a:solidFill>
                </a:rPr>
                <a:t>85%</a:t>
              </a:r>
            </a:p>
          </p:txBody>
        </p:sp>
        <p:sp>
          <p:nvSpPr>
            <p:cNvPr id="19" name="TextBox 18">
              <a:extLst>
                <a:ext uri="{FF2B5EF4-FFF2-40B4-BE49-F238E27FC236}">
                  <a16:creationId xmlns:a16="http://schemas.microsoft.com/office/drawing/2014/main" id="{EDD459C0-57F2-4EE2-9EDF-AB21E6A37389}"/>
                </a:ext>
              </a:extLst>
            </p:cNvPr>
            <p:cNvSpPr txBox="1"/>
            <p:nvPr/>
          </p:nvSpPr>
          <p:spPr>
            <a:xfrm>
              <a:off x="2442533" y="3678267"/>
              <a:ext cx="604123" cy="280742"/>
            </a:xfrm>
            <a:prstGeom prst="rect">
              <a:avLst/>
            </a:prstGeom>
            <a:noFill/>
          </p:spPr>
          <p:txBody>
            <a:bodyPr wrap="none" rtlCol="0">
              <a:spAutoFit/>
            </a:bodyPr>
            <a:lstStyle/>
            <a:p>
              <a:r>
                <a:rPr lang="en-GB" sz="1400" dirty="0">
                  <a:solidFill>
                    <a:schemeClr val="tx2"/>
                  </a:solidFill>
                </a:rPr>
                <a:t>83%</a:t>
              </a:r>
            </a:p>
          </p:txBody>
        </p:sp>
        <p:sp>
          <p:nvSpPr>
            <p:cNvPr id="20" name="TextBox 19">
              <a:extLst>
                <a:ext uri="{FF2B5EF4-FFF2-40B4-BE49-F238E27FC236}">
                  <a16:creationId xmlns:a16="http://schemas.microsoft.com/office/drawing/2014/main" id="{56A6144A-6AC6-4B44-934F-41BBF84394FD}"/>
                </a:ext>
              </a:extLst>
            </p:cNvPr>
            <p:cNvSpPr txBox="1"/>
            <p:nvPr/>
          </p:nvSpPr>
          <p:spPr>
            <a:xfrm>
              <a:off x="2442533" y="4002117"/>
              <a:ext cx="604123" cy="280742"/>
            </a:xfrm>
            <a:prstGeom prst="rect">
              <a:avLst/>
            </a:prstGeom>
            <a:noFill/>
          </p:spPr>
          <p:txBody>
            <a:bodyPr wrap="none" rtlCol="0">
              <a:spAutoFit/>
            </a:bodyPr>
            <a:lstStyle/>
            <a:p>
              <a:r>
                <a:rPr lang="en-GB" sz="1400" dirty="0">
                  <a:solidFill>
                    <a:schemeClr val="tx2"/>
                  </a:solidFill>
                </a:rPr>
                <a:t>81%</a:t>
              </a:r>
            </a:p>
          </p:txBody>
        </p:sp>
        <p:sp>
          <p:nvSpPr>
            <p:cNvPr id="21" name="TextBox 20">
              <a:extLst>
                <a:ext uri="{FF2B5EF4-FFF2-40B4-BE49-F238E27FC236}">
                  <a16:creationId xmlns:a16="http://schemas.microsoft.com/office/drawing/2014/main" id="{273F3240-E830-4672-B95C-B7C831D7AC51}"/>
                </a:ext>
              </a:extLst>
            </p:cNvPr>
            <p:cNvSpPr txBox="1"/>
            <p:nvPr/>
          </p:nvSpPr>
          <p:spPr>
            <a:xfrm>
              <a:off x="2442533" y="4325967"/>
              <a:ext cx="604123" cy="280742"/>
            </a:xfrm>
            <a:prstGeom prst="rect">
              <a:avLst/>
            </a:prstGeom>
            <a:noFill/>
          </p:spPr>
          <p:txBody>
            <a:bodyPr wrap="none" rtlCol="0">
              <a:spAutoFit/>
            </a:bodyPr>
            <a:lstStyle/>
            <a:p>
              <a:r>
                <a:rPr lang="en-GB" sz="1400" dirty="0">
                  <a:solidFill>
                    <a:schemeClr val="tx2"/>
                  </a:solidFill>
                </a:rPr>
                <a:t>79%</a:t>
              </a:r>
            </a:p>
          </p:txBody>
        </p:sp>
        <p:sp>
          <p:nvSpPr>
            <p:cNvPr id="23" name="TextBox 22">
              <a:extLst>
                <a:ext uri="{FF2B5EF4-FFF2-40B4-BE49-F238E27FC236}">
                  <a16:creationId xmlns:a16="http://schemas.microsoft.com/office/drawing/2014/main" id="{AC73965D-15DE-4735-9065-73A893B25B48}"/>
                </a:ext>
              </a:extLst>
            </p:cNvPr>
            <p:cNvSpPr txBox="1"/>
            <p:nvPr/>
          </p:nvSpPr>
          <p:spPr>
            <a:xfrm>
              <a:off x="2442533" y="4649817"/>
              <a:ext cx="604123" cy="280742"/>
            </a:xfrm>
            <a:prstGeom prst="rect">
              <a:avLst/>
            </a:prstGeom>
            <a:noFill/>
          </p:spPr>
          <p:txBody>
            <a:bodyPr wrap="none" rtlCol="0">
              <a:spAutoFit/>
            </a:bodyPr>
            <a:lstStyle/>
            <a:p>
              <a:r>
                <a:rPr lang="en-GB" sz="1400" dirty="0">
                  <a:solidFill>
                    <a:schemeClr val="tx2"/>
                  </a:solidFill>
                </a:rPr>
                <a:t>77%</a:t>
              </a:r>
            </a:p>
          </p:txBody>
        </p:sp>
        <p:sp>
          <p:nvSpPr>
            <p:cNvPr id="24" name="TextBox 23">
              <a:extLst>
                <a:ext uri="{FF2B5EF4-FFF2-40B4-BE49-F238E27FC236}">
                  <a16:creationId xmlns:a16="http://schemas.microsoft.com/office/drawing/2014/main" id="{113E1D6C-1308-4AAA-B433-A92AB8BE48B1}"/>
                </a:ext>
              </a:extLst>
            </p:cNvPr>
            <p:cNvSpPr txBox="1"/>
            <p:nvPr/>
          </p:nvSpPr>
          <p:spPr>
            <a:xfrm>
              <a:off x="2442533" y="4945092"/>
              <a:ext cx="604123" cy="280742"/>
            </a:xfrm>
            <a:prstGeom prst="rect">
              <a:avLst/>
            </a:prstGeom>
            <a:noFill/>
          </p:spPr>
          <p:txBody>
            <a:bodyPr wrap="none" rtlCol="0">
              <a:spAutoFit/>
            </a:bodyPr>
            <a:lstStyle/>
            <a:p>
              <a:r>
                <a:rPr lang="en-GB" sz="1400" dirty="0">
                  <a:solidFill>
                    <a:schemeClr val="tx2"/>
                  </a:solidFill>
                </a:rPr>
                <a:t>75%</a:t>
              </a:r>
            </a:p>
          </p:txBody>
        </p:sp>
        <p:sp>
          <p:nvSpPr>
            <p:cNvPr id="25" name="TextBox 24">
              <a:extLst>
                <a:ext uri="{FF2B5EF4-FFF2-40B4-BE49-F238E27FC236}">
                  <a16:creationId xmlns:a16="http://schemas.microsoft.com/office/drawing/2014/main" id="{7062E92F-D3BE-44F0-826C-CA6291DBFE66}"/>
                </a:ext>
              </a:extLst>
            </p:cNvPr>
            <p:cNvSpPr txBox="1"/>
            <p:nvPr/>
          </p:nvSpPr>
          <p:spPr>
            <a:xfrm>
              <a:off x="5594389" y="5964550"/>
              <a:ext cx="1640803" cy="317202"/>
            </a:xfrm>
            <a:prstGeom prst="rect">
              <a:avLst/>
            </a:prstGeom>
            <a:noFill/>
          </p:spPr>
          <p:txBody>
            <a:bodyPr wrap="square" rtlCol="0">
              <a:spAutoFit/>
            </a:bodyPr>
            <a:lstStyle/>
            <a:p>
              <a:r>
                <a:rPr lang="en-GB" sz="1600" dirty="0">
                  <a:solidFill>
                    <a:schemeClr val="tx2"/>
                  </a:solidFill>
                </a:rPr>
                <a:t>Calendar Year</a:t>
              </a:r>
            </a:p>
          </p:txBody>
        </p:sp>
        <p:sp>
          <p:nvSpPr>
            <p:cNvPr id="26" name="TextBox 25">
              <a:extLst>
                <a:ext uri="{FF2B5EF4-FFF2-40B4-BE49-F238E27FC236}">
                  <a16:creationId xmlns:a16="http://schemas.microsoft.com/office/drawing/2014/main" id="{AC7FAB4C-56C1-466F-93A6-11370AF89A2A}"/>
                </a:ext>
              </a:extLst>
            </p:cNvPr>
            <p:cNvSpPr txBox="1"/>
            <p:nvPr/>
          </p:nvSpPr>
          <p:spPr>
            <a:xfrm rot="16200000">
              <a:off x="247290" y="3171365"/>
              <a:ext cx="3876136" cy="413191"/>
            </a:xfrm>
            <a:prstGeom prst="rect">
              <a:avLst/>
            </a:prstGeom>
            <a:noFill/>
          </p:spPr>
          <p:txBody>
            <a:bodyPr wrap="square" rtlCol="0">
              <a:spAutoFit/>
            </a:bodyPr>
            <a:lstStyle/>
            <a:p>
              <a:r>
                <a:rPr lang="en-GB" sz="1600" dirty="0">
                  <a:solidFill>
                    <a:schemeClr val="tx2"/>
                  </a:solidFill>
                </a:rPr>
                <a:t>% Satisfied With Overall Journey (NRPS)</a:t>
              </a:r>
            </a:p>
          </p:txBody>
        </p:sp>
        <p:sp>
          <p:nvSpPr>
            <p:cNvPr id="27" name="TextBox 26">
              <a:extLst>
                <a:ext uri="{FF2B5EF4-FFF2-40B4-BE49-F238E27FC236}">
                  <a16:creationId xmlns:a16="http://schemas.microsoft.com/office/drawing/2014/main" id="{D3EC0F87-C705-46D4-9B89-FD55C49B8C36}"/>
                </a:ext>
              </a:extLst>
            </p:cNvPr>
            <p:cNvSpPr txBox="1"/>
            <p:nvPr/>
          </p:nvSpPr>
          <p:spPr>
            <a:xfrm rot="5400000">
              <a:off x="2755059" y="5508138"/>
              <a:ext cx="1104902" cy="375629"/>
            </a:xfrm>
            <a:prstGeom prst="rect">
              <a:avLst/>
            </a:prstGeom>
            <a:noFill/>
          </p:spPr>
          <p:txBody>
            <a:bodyPr wrap="square" rtlCol="0">
              <a:spAutoFit/>
            </a:bodyPr>
            <a:lstStyle/>
            <a:p>
              <a:r>
                <a:rPr lang="en-GB" sz="1400" dirty="0">
                  <a:solidFill>
                    <a:schemeClr val="tx2"/>
                  </a:solidFill>
                </a:rPr>
                <a:t>2004-05</a:t>
              </a:r>
            </a:p>
          </p:txBody>
        </p:sp>
        <p:sp>
          <p:nvSpPr>
            <p:cNvPr id="28" name="TextBox 27">
              <a:extLst>
                <a:ext uri="{FF2B5EF4-FFF2-40B4-BE49-F238E27FC236}">
                  <a16:creationId xmlns:a16="http://schemas.microsoft.com/office/drawing/2014/main" id="{CB60F1CB-FB97-4B8D-82C4-71454B38B6A2}"/>
                </a:ext>
              </a:extLst>
            </p:cNvPr>
            <p:cNvSpPr txBox="1"/>
            <p:nvPr/>
          </p:nvSpPr>
          <p:spPr>
            <a:xfrm rot="5400000">
              <a:off x="3219449" y="5508138"/>
              <a:ext cx="1104902" cy="375629"/>
            </a:xfrm>
            <a:prstGeom prst="rect">
              <a:avLst/>
            </a:prstGeom>
            <a:noFill/>
          </p:spPr>
          <p:txBody>
            <a:bodyPr wrap="square" rtlCol="0">
              <a:spAutoFit/>
            </a:bodyPr>
            <a:lstStyle/>
            <a:p>
              <a:r>
                <a:rPr lang="en-GB" sz="1400" dirty="0">
                  <a:solidFill>
                    <a:schemeClr val="tx2"/>
                  </a:solidFill>
                </a:rPr>
                <a:t>2005-06</a:t>
              </a:r>
            </a:p>
          </p:txBody>
        </p:sp>
        <p:sp>
          <p:nvSpPr>
            <p:cNvPr id="29" name="TextBox 28">
              <a:extLst>
                <a:ext uri="{FF2B5EF4-FFF2-40B4-BE49-F238E27FC236}">
                  <a16:creationId xmlns:a16="http://schemas.microsoft.com/office/drawing/2014/main" id="{98887631-C43C-4E04-AA3E-FB90AA6265E6}"/>
                </a:ext>
              </a:extLst>
            </p:cNvPr>
            <p:cNvSpPr txBox="1"/>
            <p:nvPr/>
          </p:nvSpPr>
          <p:spPr>
            <a:xfrm rot="5400000">
              <a:off x="3708997" y="5508138"/>
              <a:ext cx="1104902" cy="375629"/>
            </a:xfrm>
            <a:prstGeom prst="rect">
              <a:avLst/>
            </a:prstGeom>
            <a:noFill/>
          </p:spPr>
          <p:txBody>
            <a:bodyPr wrap="square" rtlCol="0">
              <a:spAutoFit/>
            </a:bodyPr>
            <a:lstStyle/>
            <a:p>
              <a:r>
                <a:rPr lang="en-GB" sz="1400" dirty="0">
                  <a:solidFill>
                    <a:schemeClr val="tx2"/>
                  </a:solidFill>
                </a:rPr>
                <a:t>2006-07</a:t>
              </a:r>
            </a:p>
          </p:txBody>
        </p:sp>
        <p:sp>
          <p:nvSpPr>
            <p:cNvPr id="30" name="TextBox 29">
              <a:extLst>
                <a:ext uri="{FF2B5EF4-FFF2-40B4-BE49-F238E27FC236}">
                  <a16:creationId xmlns:a16="http://schemas.microsoft.com/office/drawing/2014/main" id="{6597EC90-338F-40A4-BD98-8F1B52B19DB4}"/>
                </a:ext>
              </a:extLst>
            </p:cNvPr>
            <p:cNvSpPr txBox="1"/>
            <p:nvPr/>
          </p:nvSpPr>
          <p:spPr>
            <a:xfrm rot="5400000">
              <a:off x="4221909" y="5508138"/>
              <a:ext cx="1104902" cy="375629"/>
            </a:xfrm>
            <a:prstGeom prst="rect">
              <a:avLst/>
            </a:prstGeom>
            <a:noFill/>
          </p:spPr>
          <p:txBody>
            <a:bodyPr wrap="square" rtlCol="0">
              <a:spAutoFit/>
            </a:bodyPr>
            <a:lstStyle/>
            <a:p>
              <a:r>
                <a:rPr lang="en-GB" sz="1400" dirty="0">
                  <a:solidFill>
                    <a:schemeClr val="tx2"/>
                  </a:solidFill>
                </a:rPr>
                <a:t>2007-08</a:t>
              </a:r>
            </a:p>
          </p:txBody>
        </p:sp>
        <p:sp>
          <p:nvSpPr>
            <p:cNvPr id="31" name="TextBox 30">
              <a:extLst>
                <a:ext uri="{FF2B5EF4-FFF2-40B4-BE49-F238E27FC236}">
                  <a16:creationId xmlns:a16="http://schemas.microsoft.com/office/drawing/2014/main" id="{FEE7D615-5050-402C-AEAE-F8CF26B2E4D8}"/>
                </a:ext>
              </a:extLst>
            </p:cNvPr>
            <p:cNvSpPr txBox="1"/>
            <p:nvPr/>
          </p:nvSpPr>
          <p:spPr>
            <a:xfrm rot="5400000">
              <a:off x="4705347" y="5508138"/>
              <a:ext cx="1104902" cy="375629"/>
            </a:xfrm>
            <a:prstGeom prst="rect">
              <a:avLst/>
            </a:prstGeom>
            <a:noFill/>
          </p:spPr>
          <p:txBody>
            <a:bodyPr wrap="square" rtlCol="0">
              <a:spAutoFit/>
            </a:bodyPr>
            <a:lstStyle/>
            <a:p>
              <a:r>
                <a:rPr lang="en-GB" sz="1400" dirty="0">
                  <a:solidFill>
                    <a:schemeClr val="tx2"/>
                  </a:solidFill>
                </a:rPr>
                <a:t>2008-09</a:t>
              </a:r>
            </a:p>
          </p:txBody>
        </p:sp>
        <p:sp>
          <p:nvSpPr>
            <p:cNvPr id="32" name="TextBox 31">
              <a:extLst>
                <a:ext uri="{FF2B5EF4-FFF2-40B4-BE49-F238E27FC236}">
                  <a16:creationId xmlns:a16="http://schemas.microsoft.com/office/drawing/2014/main" id="{1EAA6E0F-6131-440C-AA50-4F8CD748CC73}"/>
                </a:ext>
              </a:extLst>
            </p:cNvPr>
            <p:cNvSpPr txBox="1"/>
            <p:nvPr/>
          </p:nvSpPr>
          <p:spPr>
            <a:xfrm rot="5400000">
              <a:off x="5197002" y="5522501"/>
              <a:ext cx="1104902" cy="375629"/>
            </a:xfrm>
            <a:prstGeom prst="rect">
              <a:avLst/>
            </a:prstGeom>
            <a:noFill/>
          </p:spPr>
          <p:txBody>
            <a:bodyPr wrap="square" rtlCol="0">
              <a:spAutoFit/>
            </a:bodyPr>
            <a:lstStyle/>
            <a:p>
              <a:r>
                <a:rPr lang="en-GB" sz="1400" dirty="0">
                  <a:solidFill>
                    <a:schemeClr val="tx2"/>
                  </a:solidFill>
                </a:rPr>
                <a:t>2009-10</a:t>
              </a:r>
            </a:p>
          </p:txBody>
        </p:sp>
        <p:sp>
          <p:nvSpPr>
            <p:cNvPr id="33" name="TextBox 32">
              <a:extLst>
                <a:ext uri="{FF2B5EF4-FFF2-40B4-BE49-F238E27FC236}">
                  <a16:creationId xmlns:a16="http://schemas.microsoft.com/office/drawing/2014/main" id="{CD2AFE04-65F5-4BF2-9B0D-B90CEC32E4A5}"/>
                </a:ext>
              </a:extLst>
            </p:cNvPr>
            <p:cNvSpPr txBox="1"/>
            <p:nvPr/>
          </p:nvSpPr>
          <p:spPr>
            <a:xfrm rot="5400000">
              <a:off x="5642986" y="5508138"/>
              <a:ext cx="1104902" cy="375629"/>
            </a:xfrm>
            <a:prstGeom prst="rect">
              <a:avLst/>
            </a:prstGeom>
            <a:noFill/>
          </p:spPr>
          <p:txBody>
            <a:bodyPr wrap="square" rtlCol="0">
              <a:spAutoFit/>
            </a:bodyPr>
            <a:lstStyle/>
            <a:p>
              <a:r>
                <a:rPr lang="en-GB" sz="1400" dirty="0">
                  <a:solidFill>
                    <a:schemeClr val="tx2"/>
                  </a:solidFill>
                </a:rPr>
                <a:t>2010-11</a:t>
              </a:r>
            </a:p>
          </p:txBody>
        </p:sp>
        <p:sp>
          <p:nvSpPr>
            <p:cNvPr id="34" name="TextBox 33">
              <a:extLst>
                <a:ext uri="{FF2B5EF4-FFF2-40B4-BE49-F238E27FC236}">
                  <a16:creationId xmlns:a16="http://schemas.microsoft.com/office/drawing/2014/main" id="{040F0B51-9EFD-42B9-87BD-9F84F73E42E3}"/>
                </a:ext>
              </a:extLst>
            </p:cNvPr>
            <p:cNvSpPr txBox="1"/>
            <p:nvPr/>
          </p:nvSpPr>
          <p:spPr>
            <a:xfrm rot="5400000">
              <a:off x="6155118" y="5508138"/>
              <a:ext cx="1104902" cy="375629"/>
            </a:xfrm>
            <a:prstGeom prst="rect">
              <a:avLst/>
            </a:prstGeom>
            <a:noFill/>
          </p:spPr>
          <p:txBody>
            <a:bodyPr wrap="square" rtlCol="0">
              <a:spAutoFit/>
            </a:bodyPr>
            <a:lstStyle/>
            <a:p>
              <a:r>
                <a:rPr lang="en-GB" sz="1400" dirty="0">
                  <a:solidFill>
                    <a:schemeClr val="tx2"/>
                  </a:solidFill>
                </a:rPr>
                <a:t>2011-12</a:t>
              </a:r>
            </a:p>
          </p:txBody>
        </p:sp>
        <p:sp>
          <p:nvSpPr>
            <p:cNvPr id="35" name="TextBox 34">
              <a:extLst>
                <a:ext uri="{FF2B5EF4-FFF2-40B4-BE49-F238E27FC236}">
                  <a16:creationId xmlns:a16="http://schemas.microsoft.com/office/drawing/2014/main" id="{7C8BD850-0838-4FF0-BBDE-51B028FED769}"/>
                </a:ext>
              </a:extLst>
            </p:cNvPr>
            <p:cNvSpPr txBox="1"/>
            <p:nvPr/>
          </p:nvSpPr>
          <p:spPr>
            <a:xfrm rot="5400000">
              <a:off x="6650784" y="5546244"/>
              <a:ext cx="1104902" cy="375629"/>
            </a:xfrm>
            <a:prstGeom prst="rect">
              <a:avLst/>
            </a:prstGeom>
            <a:noFill/>
          </p:spPr>
          <p:txBody>
            <a:bodyPr wrap="square" rtlCol="0">
              <a:spAutoFit/>
            </a:bodyPr>
            <a:lstStyle/>
            <a:p>
              <a:r>
                <a:rPr lang="en-GB" sz="1400" dirty="0">
                  <a:solidFill>
                    <a:schemeClr val="tx2"/>
                  </a:solidFill>
                </a:rPr>
                <a:t>2012-13</a:t>
              </a:r>
            </a:p>
          </p:txBody>
        </p:sp>
        <p:sp>
          <p:nvSpPr>
            <p:cNvPr id="36" name="TextBox 35">
              <a:extLst>
                <a:ext uri="{FF2B5EF4-FFF2-40B4-BE49-F238E27FC236}">
                  <a16:creationId xmlns:a16="http://schemas.microsoft.com/office/drawing/2014/main" id="{DF99E471-EA9B-412A-97AF-E478C927E3D1}"/>
                </a:ext>
              </a:extLst>
            </p:cNvPr>
            <p:cNvSpPr txBox="1"/>
            <p:nvPr/>
          </p:nvSpPr>
          <p:spPr>
            <a:xfrm rot="5400000">
              <a:off x="7142310" y="5546244"/>
              <a:ext cx="1104902" cy="375629"/>
            </a:xfrm>
            <a:prstGeom prst="rect">
              <a:avLst/>
            </a:prstGeom>
            <a:noFill/>
          </p:spPr>
          <p:txBody>
            <a:bodyPr wrap="square" rtlCol="0">
              <a:spAutoFit/>
            </a:bodyPr>
            <a:lstStyle/>
            <a:p>
              <a:r>
                <a:rPr lang="en-GB" sz="1400" dirty="0">
                  <a:solidFill>
                    <a:schemeClr val="tx2"/>
                  </a:solidFill>
                </a:rPr>
                <a:t>2013-14</a:t>
              </a:r>
            </a:p>
          </p:txBody>
        </p:sp>
        <p:sp>
          <p:nvSpPr>
            <p:cNvPr id="37" name="TextBox 36">
              <a:extLst>
                <a:ext uri="{FF2B5EF4-FFF2-40B4-BE49-F238E27FC236}">
                  <a16:creationId xmlns:a16="http://schemas.microsoft.com/office/drawing/2014/main" id="{A7D6A351-7C66-444F-BA5E-92621D8E65BC}"/>
                </a:ext>
              </a:extLst>
            </p:cNvPr>
            <p:cNvSpPr txBox="1"/>
            <p:nvPr/>
          </p:nvSpPr>
          <p:spPr>
            <a:xfrm rot="5400000">
              <a:off x="7628084" y="5546244"/>
              <a:ext cx="1104902" cy="375629"/>
            </a:xfrm>
            <a:prstGeom prst="rect">
              <a:avLst/>
            </a:prstGeom>
            <a:noFill/>
          </p:spPr>
          <p:txBody>
            <a:bodyPr wrap="square" rtlCol="0">
              <a:spAutoFit/>
            </a:bodyPr>
            <a:lstStyle/>
            <a:p>
              <a:r>
                <a:rPr lang="en-GB" sz="1400" dirty="0">
                  <a:solidFill>
                    <a:schemeClr val="tx2"/>
                  </a:solidFill>
                </a:rPr>
                <a:t>2014-15</a:t>
              </a:r>
            </a:p>
          </p:txBody>
        </p:sp>
        <p:sp>
          <p:nvSpPr>
            <p:cNvPr id="38" name="TextBox 37">
              <a:extLst>
                <a:ext uri="{FF2B5EF4-FFF2-40B4-BE49-F238E27FC236}">
                  <a16:creationId xmlns:a16="http://schemas.microsoft.com/office/drawing/2014/main" id="{715594C9-9C38-4AC0-844C-54AFFDB96BC8}"/>
                </a:ext>
              </a:extLst>
            </p:cNvPr>
            <p:cNvSpPr txBox="1"/>
            <p:nvPr/>
          </p:nvSpPr>
          <p:spPr>
            <a:xfrm rot="5400000">
              <a:off x="8100495" y="5508138"/>
              <a:ext cx="1104902" cy="375629"/>
            </a:xfrm>
            <a:prstGeom prst="rect">
              <a:avLst/>
            </a:prstGeom>
            <a:noFill/>
          </p:spPr>
          <p:txBody>
            <a:bodyPr wrap="square" rtlCol="0">
              <a:spAutoFit/>
            </a:bodyPr>
            <a:lstStyle/>
            <a:p>
              <a:r>
                <a:rPr lang="en-GB" sz="1400" dirty="0">
                  <a:solidFill>
                    <a:schemeClr val="tx2"/>
                  </a:solidFill>
                </a:rPr>
                <a:t>2015-16</a:t>
              </a:r>
            </a:p>
          </p:txBody>
        </p:sp>
        <p:sp>
          <p:nvSpPr>
            <p:cNvPr id="39" name="TextBox 38">
              <a:extLst>
                <a:ext uri="{FF2B5EF4-FFF2-40B4-BE49-F238E27FC236}">
                  <a16:creationId xmlns:a16="http://schemas.microsoft.com/office/drawing/2014/main" id="{158BF9AB-2372-4B8E-8BEE-2DEA9393CA21}"/>
                </a:ext>
              </a:extLst>
            </p:cNvPr>
            <p:cNvSpPr txBox="1"/>
            <p:nvPr/>
          </p:nvSpPr>
          <p:spPr>
            <a:xfrm rot="5400000">
              <a:off x="8591548" y="5508138"/>
              <a:ext cx="1104902" cy="375629"/>
            </a:xfrm>
            <a:prstGeom prst="rect">
              <a:avLst/>
            </a:prstGeom>
            <a:noFill/>
          </p:spPr>
          <p:txBody>
            <a:bodyPr wrap="square" rtlCol="0">
              <a:spAutoFit/>
            </a:bodyPr>
            <a:lstStyle/>
            <a:p>
              <a:r>
                <a:rPr lang="en-GB" sz="1400" dirty="0">
                  <a:solidFill>
                    <a:schemeClr val="tx2"/>
                  </a:solidFill>
                </a:rPr>
                <a:t>2016-17</a:t>
              </a:r>
            </a:p>
          </p:txBody>
        </p:sp>
        <p:sp>
          <p:nvSpPr>
            <p:cNvPr id="40" name="TextBox 39">
              <a:extLst>
                <a:ext uri="{FF2B5EF4-FFF2-40B4-BE49-F238E27FC236}">
                  <a16:creationId xmlns:a16="http://schemas.microsoft.com/office/drawing/2014/main" id="{ADA2CEB3-FDC3-4403-9607-C8554DDFFCA8}"/>
                </a:ext>
              </a:extLst>
            </p:cNvPr>
            <p:cNvSpPr txBox="1"/>
            <p:nvPr/>
          </p:nvSpPr>
          <p:spPr>
            <a:xfrm rot="5400000">
              <a:off x="9071931" y="5525515"/>
              <a:ext cx="1104902" cy="375629"/>
            </a:xfrm>
            <a:prstGeom prst="rect">
              <a:avLst/>
            </a:prstGeom>
            <a:noFill/>
          </p:spPr>
          <p:txBody>
            <a:bodyPr wrap="square" rtlCol="0">
              <a:spAutoFit/>
            </a:bodyPr>
            <a:lstStyle/>
            <a:p>
              <a:r>
                <a:rPr lang="en-GB" sz="1400" dirty="0">
                  <a:solidFill>
                    <a:schemeClr val="tx2"/>
                  </a:solidFill>
                </a:rPr>
                <a:t>2017-18</a:t>
              </a:r>
            </a:p>
          </p:txBody>
        </p:sp>
        <p:cxnSp>
          <p:nvCxnSpPr>
            <p:cNvPr id="43" name="Straight Connector 42">
              <a:extLst>
                <a:ext uri="{FF2B5EF4-FFF2-40B4-BE49-F238E27FC236}">
                  <a16:creationId xmlns:a16="http://schemas.microsoft.com/office/drawing/2014/main" id="{9E78D70A-2836-4269-8878-776827E4E2FB}"/>
                </a:ext>
              </a:extLst>
            </p:cNvPr>
            <p:cNvCxnSpPr>
              <a:cxnSpLocks/>
            </p:cNvCxnSpPr>
            <p:nvPr/>
          </p:nvCxnSpPr>
          <p:spPr>
            <a:xfrm flipV="1">
              <a:off x="3290257" y="3435447"/>
              <a:ext cx="153" cy="170949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E1661A5-C096-482B-8B3D-12F86F50E90F}"/>
                </a:ext>
              </a:extLst>
            </p:cNvPr>
            <p:cNvCxnSpPr>
              <a:cxnSpLocks/>
            </p:cNvCxnSpPr>
            <p:nvPr/>
          </p:nvCxnSpPr>
          <p:spPr>
            <a:xfrm flipV="1">
              <a:off x="3771900" y="2992758"/>
              <a:ext cx="0" cy="215074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B86E11-08FD-4F80-952F-9E1F2B040762}"/>
                </a:ext>
              </a:extLst>
            </p:cNvPr>
            <p:cNvCxnSpPr>
              <a:cxnSpLocks/>
            </p:cNvCxnSpPr>
            <p:nvPr/>
          </p:nvCxnSpPr>
          <p:spPr>
            <a:xfrm flipV="1">
              <a:off x="4267199" y="2842170"/>
              <a:ext cx="1" cy="230133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D8F8762-040B-40E6-8500-F4DA799FA26D}"/>
                </a:ext>
              </a:extLst>
            </p:cNvPr>
            <p:cNvCxnSpPr>
              <a:cxnSpLocks/>
              <a:endCxn id="41" idx="3"/>
            </p:cNvCxnSpPr>
            <p:nvPr/>
          </p:nvCxnSpPr>
          <p:spPr>
            <a:xfrm flipV="1">
              <a:off x="4762500" y="2604448"/>
              <a:ext cx="3336" cy="2539054"/>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3CBA4BD-4D16-4E92-A0CD-456F30B10D27}"/>
                </a:ext>
              </a:extLst>
            </p:cNvPr>
            <p:cNvCxnSpPr>
              <a:cxnSpLocks/>
              <a:stCxn id="31" idx="1"/>
              <a:endCxn id="41" idx="4"/>
            </p:cNvCxnSpPr>
            <p:nvPr/>
          </p:nvCxnSpPr>
          <p:spPr>
            <a:xfrm flipH="1" flipV="1">
              <a:off x="5246716" y="2553445"/>
              <a:ext cx="11082" cy="259005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1C817ED-D493-4221-B452-2EE61B7EE7FA}"/>
                </a:ext>
              </a:extLst>
            </p:cNvPr>
            <p:cNvCxnSpPr>
              <a:cxnSpLocks/>
            </p:cNvCxnSpPr>
            <p:nvPr/>
          </p:nvCxnSpPr>
          <p:spPr>
            <a:xfrm flipV="1">
              <a:off x="5749454" y="2587071"/>
              <a:ext cx="0" cy="255341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E909069-337D-4D51-8924-23B17978FDB5}"/>
                </a:ext>
              </a:extLst>
            </p:cNvPr>
            <p:cNvCxnSpPr>
              <a:cxnSpLocks/>
              <a:endCxn id="41" idx="6"/>
            </p:cNvCxnSpPr>
            <p:nvPr/>
          </p:nvCxnSpPr>
          <p:spPr>
            <a:xfrm flipV="1">
              <a:off x="6201188" y="2480584"/>
              <a:ext cx="1" cy="2662918"/>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BCCBD4B-FF81-47E0-B5F2-38675DBB5FA9}"/>
                </a:ext>
              </a:extLst>
            </p:cNvPr>
            <p:cNvCxnSpPr>
              <a:cxnSpLocks/>
              <a:stCxn id="34" idx="1"/>
              <a:endCxn id="41" idx="7"/>
            </p:cNvCxnSpPr>
            <p:nvPr/>
          </p:nvCxnSpPr>
          <p:spPr>
            <a:xfrm flipV="1">
              <a:off x="6707569" y="2502443"/>
              <a:ext cx="1" cy="2641058"/>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9A8CD21-470A-4D9A-B75E-0F7B432D8E57}"/>
                </a:ext>
              </a:extLst>
            </p:cNvPr>
            <p:cNvCxnSpPr>
              <a:cxnSpLocks/>
            </p:cNvCxnSpPr>
            <p:nvPr/>
          </p:nvCxnSpPr>
          <p:spPr>
            <a:xfrm flipV="1">
              <a:off x="7187844" y="2734992"/>
              <a:ext cx="0" cy="237950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72B60F3-9376-43AA-95C4-B6986974D91F}"/>
                </a:ext>
              </a:extLst>
            </p:cNvPr>
            <p:cNvCxnSpPr>
              <a:cxnSpLocks/>
            </p:cNvCxnSpPr>
            <p:nvPr/>
          </p:nvCxnSpPr>
          <p:spPr>
            <a:xfrm flipV="1">
              <a:off x="7682688" y="2832747"/>
              <a:ext cx="0" cy="228538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6AD0628-CF8F-4E72-BACB-99EA805F0A86}"/>
                </a:ext>
              </a:extLst>
            </p:cNvPr>
            <p:cNvCxnSpPr>
              <a:cxnSpLocks/>
            </p:cNvCxnSpPr>
            <p:nvPr/>
          </p:nvCxnSpPr>
          <p:spPr>
            <a:xfrm flipV="1">
              <a:off x="8179353" y="2832813"/>
              <a:ext cx="0" cy="231068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3B31C32-0D28-4AC0-8E82-ECB17F57A288}"/>
                </a:ext>
              </a:extLst>
            </p:cNvPr>
            <p:cNvCxnSpPr>
              <a:cxnSpLocks/>
              <a:stCxn id="38" idx="1"/>
              <a:endCxn id="41" idx="11"/>
            </p:cNvCxnSpPr>
            <p:nvPr/>
          </p:nvCxnSpPr>
          <p:spPr>
            <a:xfrm flipV="1">
              <a:off x="8652946" y="3103541"/>
              <a:ext cx="1" cy="203996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45E9FDD-988C-4B7F-A46F-6F5510C1FE2B}"/>
                </a:ext>
              </a:extLst>
            </p:cNvPr>
            <p:cNvCxnSpPr>
              <a:cxnSpLocks/>
              <a:stCxn id="39" idx="1"/>
              <a:endCxn id="41" idx="12"/>
            </p:cNvCxnSpPr>
            <p:nvPr/>
          </p:nvCxnSpPr>
          <p:spPr>
            <a:xfrm flipV="1">
              <a:off x="9143998" y="2989072"/>
              <a:ext cx="3827" cy="215442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73CC163-AE27-4436-BF06-DF54AD1A97B1}"/>
                </a:ext>
              </a:extLst>
            </p:cNvPr>
            <p:cNvCxnSpPr>
              <a:cxnSpLocks/>
            </p:cNvCxnSpPr>
            <p:nvPr/>
          </p:nvCxnSpPr>
          <p:spPr>
            <a:xfrm flipV="1">
              <a:off x="9624383" y="3401981"/>
              <a:ext cx="0" cy="173283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14FBCFA-A3E2-47FF-BB86-230FD5FBBB80}"/>
                </a:ext>
              </a:extLst>
            </p:cNvPr>
            <p:cNvCxnSpPr/>
            <p:nvPr/>
          </p:nvCxnSpPr>
          <p:spPr>
            <a:xfrm>
              <a:off x="10149485" y="3609991"/>
              <a:ext cx="316301" cy="0"/>
            </a:xfrm>
            <a:prstGeom prst="line">
              <a:avLst/>
            </a:prstGeom>
            <a:noFill/>
            <a:ln w="5715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cxnSp>
        <p:cxnSp>
          <p:nvCxnSpPr>
            <p:cNvPr id="74" name="Straight Connector 73">
              <a:extLst>
                <a:ext uri="{FF2B5EF4-FFF2-40B4-BE49-F238E27FC236}">
                  <a16:creationId xmlns:a16="http://schemas.microsoft.com/office/drawing/2014/main" id="{CBFF9B78-60B5-458F-A41F-B0576E762A97}"/>
                </a:ext>
              </a:extLst>
            </p:cNvPr>
            <p:cNvCxnSpPr/>
            <p:nvPr/>
          </p:nvCxnSpPr>
          <p:spPr>
            <a:xfrm>
              <a:off x="10146610" y="4009682"/>
              <a:ext cx="316301" cy="0"/>
            </a:xfrm>
            <a:prstGeom prst="line">
              <a:avLst/>
            </a:prstGeom>
            <a:noFill/>
            <a:ln w="57150" cap="rnd">
              <a:solidFill>
                <a:srgbClr val="51ACB8"/>
              </a:solidFill>
            </a:ln>
          </p:spPr>
          <p:style>
            <a:lnRef idx="2">
              <a:schemeClr val="accent1">
                <a:shade val="50000"/>
              </a:schemeClr>
            </a:lnRef>
            <a:fillRef idx="1">
              <a:schemeClr val="accent1"/>
            </a:fillRef>
            <a:effectRef idx="0">
              <a:schemeClr val="accent1"/>
            </a:effectRef>
            <a:fontRef idx="minor">
              <a:schemeClr val="lt1"/>
            </a:fontRef>
          </p:style>
        </p:cxnSp>
        <p:sp>
          <p:nvSpPr>
            <p:cNvPr id="75" name="Freeform: Shape 74">
              <a:extLst>
                <a:ext uri="{FF2B5EF4-FFF2-40B4-BE49-F238E27FC236}">
                  <a16:creationId xmlns:a16="http://schemas.microsoft.com/office/drawing/2014/main" id="{4E1F4E44-9424-49BA-ABF6-58944F2FC748}"/>
                </a:ext>
              </a:extLst>
            </p:cNvPr>
            <p:cNvSpPr/>
            <p:nvPr/>
          </p:nvSpPr>
          <p:spPr>
            <a:xfrm>
              <a:off x="3304788" y="3679656"/>
              <a:ext cx="6302255" cy="889106"/>
            </a:xfrm>
            <a:custGeom>
              <a:avLst/>
              <a:gdLst>
                <a:gd name="connsiteX0" fmla="*/ 0 w 3919898"/>
                <a:gd name="connsiteY0" fmla="*/ 984260 h 984260"/>
                <a:gd name="connsiteX1" fmla="*/ 506381 w 3919898"/>
                <a:gd name="connsiteY1" fmla="*/ 536168 h 984260"/>
                <a:gd name="connsiteX2" fmla="*/ 1005475 w 3919898"/>
                <a:gd name="connsiteY2" fmla="*/ 383160 h 984260"/>
                <a:gd name="connsiteX3" fmla="*/ 1475426 w 3919898"/>
                <a:gd name="connsiteY3" fmla="*/ 150007 h 984260"/>
                <a:gd name="connsiteX4" fmla="*/ 1956306 w 3919898"/>
                <a:gd name="connsiteY4" fmla="*/ 99004 h 984260"/>
                <a:gd name="connsiteX5" fmla="*/ 2459044 w 3919898"/>
                <a:gd name="connsiteY5" fmla="*/ 150007 h 984260"/>
                <a:gd name="connsiteX6" fmla="*/ 2958138 w 3919898"/>
                <a:gd name="connsiteY6" fmla="*/ 7928 h 984260"/>
                <a:gd name="connsiteX7" fmla="*/ 3449947 w 3919898"/>
                <a:gd name="connsiteY7" fmla="*/ 44359 h 984260"/>
                <a:gd name="connsiteX8" fmla="*/ 3919898 w 3919898"/>
                <a:gd name="connsiteY8" fmla="*/ 262940 h 984260"/>
                <a:gd name="connsiteX0" fmla="*/ 0 w 3919898"/>
                <a:gd name="connsiteY0" fmla="*/ 976332 h 976332"/>
                <a:gd name="connsiteX1" fmla="*/ 506381 w 3919898"/>
                <a:gd name="connsiteY1" fmla="*/ 528240 h 976332"/>
                <a:gd name="connsiteX2" fmla="*/ 1005475 w 3919898"/>
                <a:gd name="connsiteY2" fmla="*/ 375232 h 976332"/>
                <a:gd name="connsiteX3" fmla="*/ 1475426 w 3919898"/>
                <a:gd name="connsiteY3" fmla="*/ 142079 h 976332"/>
                <a:gd name="connsiteX4" fmla="*/ 1956306 w 3919898"/>
                <a:gd name="connsiteY4" fmla="*/ 91076 h 976332"/>
                <a:gd name="connsiteX5" fmla="*/ 2459044 w 3919898"/>
                <a:gd name="connsiteY5" fmla="*/ 142079 h 976332"/>
                <a:gd name="connsiteX6" fmla="*/ 2958138 w 3919898"/>
                <a:gd name="connsiteY6" fmla="*/ 0 h 976332"/>
                <a:gd name="connsiteX7" fmla="*/ 3449947 w 3919898"/>
                <a:gd name="connsiteY7" fmla="*/ 36431 h 976332"/>
                <a:gd name="connsiteX8" fmla="*/ 3919898 w 3919898"/>
                <a:gd name="connsiteY8" fmla="*/ 255012 h 976332"/>
                <a:gd name="connsiteX0" fmla="*/ 0 w 6342511"/>
                <a:gd name="connsiteY0" fmla="*/ 1018136 h 1018136"/>
                <a:gd name="connsiteX1" fmla="*/ 506381 w 6342511"/>
                <a:gd name="connsiteY1" fmla="*/ 570044 h 1018136"/>
                <a:gd name="connsiteX2" fmla="*/ 1005475 w 6342511"/>
                <a:gd name="connsiteY2" fmla="*/ 417036 h 1018136"/>
                <a:gd name="connsiteX3" fmla="*/ 1475426 w 6342511"/>
                <a:gd name="connsiteY3" fmla="*/ 183883 h 1018136"/>
                <a:gd name="connsiteX4" fmla="*/ 1956306 w 6342511"/>
                <a:gd name="connsiteY4" fmla="*/ 132880 h 1018136"/>
                <a:gd name="connsiteX5" fmla="*/ 2459044 w 6342511"/>
                <a:gd name="connsiteY5" fmla="*/ 183883 h 1018136"/>
                <a:gd name="connsiteX6" fmla="*/ 2958138 w 6342511"/>
                <a:gd name="connsiteY6" fmla="*/ 41804 h 1018136"/>
                <a:gd name="connsiteX7" fmla="*/ 3449947 w 6342511"/>
                <a:gd name="connsiteY7" fmla="*/ 78235 h 1018136"/>
                <a:gd name="connsiteX8" fmla="*/ 6342511 w 6342511"/>
                <a:gd name="connsiteY8" fmla="*/ 996278 h 1018136"/>
                <a:gd name="connsiteX0" fmla="*/ 0 w 6342511"/>
                <a:gd name="connsiteY0" fmla="*/ 982995 h 982995"/>
                <a:gd name="connsiteX1" fmla="*/ 506381 w 6342511"/>
                <a:gd name="connsiteY1" fmla="*/ 534903 h 982995"/>
                <a:gd name="connsiteX2" fmla="*/ 1005475 w 6342511"/>
                <a:gd name="connsiteY2" fmla="*/ 381895 h 982995"/>
                <a:gd name="connsiteX3" fmla="*/ 1475426 w 6342511"/>
                <a:gd name="connsiteY3" fmla="*/ 148742 h 982995"/>
                <a:gd name="connsiteX4" fmla="*/ 1956306 w 6342511"/>
                <a:gd name="connsiteY4" fmla="*/ 97739 h 982995"/>
                <a:gd name="connsiteX5" fmla="*/ 2459044 w 6342511"/>
                <a:gd name="connsiteY5" fmla="*/ 148742 h 982995"/>
                <a:gd name="connsiteX6" fmla="*/ 2958138 w 6342511"/>
                <a:gd name="connsiteY6" fmla="*/ 6663 h 982995"/>
                <a:gd name="connsiteX7" fmla="*/ 4888943 w 6342511"/>
                <a:gd name="connsiteY7" fmla="*/ 400111 h 982995"/>
                <a:gd name="connsiteX8" fmla="*/ 6342511 w 6342511"/>
                <a:gd name="connsiteY8" fmla="*/ 961137 h 982995"/>
                <a:gd name="connsiteX0" fmla="*/ 0 w 6342511"/>
                <a:gd name="connsiteY0" fmla="*/ 944282 h 944282"/>
                <a:gd name="connsiteX1" fmla="*/ 506381 w 6342511"/>
                <a:gd name="connsiteY1" fmla="*/ 496190 h 944282"/>
                <a:gd name="connsiteX2" fmla="*/ 1005475 w 6342511"/>
                <a:gd name="connsiteY2" fmla="*/ 343182 h 944282"/>
                <a:gd name="connsiteX3" fmla="*/ 1475426 w 6342511"/>
                <a:gd name="connsiteY3" fmla="*/ 110029 h 944282"/>
                <a:gd name="connsiteX4" fmla="*/ 1956306 w 6342511"/>
                <a:gd name="connsiteY4" fmla="*/ 59026 h 944282"/>
                <a:gd name="connsiteX5" fmla="*/ 2459044 w 6342511"/>
                <a:gd name="connsiteY5" fmla="*/ 110029 h 944282"/>
                <a:gd name="connsiteX6" fmla="*/ 3417160 w 6342511"/>
                <a:gd name="connsiteY6" fmla="*/ 8024 h 944282"/>
                <a:gd name="connsiteX7" fmla="*/ 4888943 w 6342511"/>
                <a:gd name="connsiteY7" fmla="*/ 361398 h 944282"/>
                <a:gd name="connsiteX8" fmla="*/ 6342511 w 6342511"/>
                <a:gd name="connsiteY8" fmla="*/ 922424 h 944282"/>
                <a:gd name="connsiteX0" fmla="*/ 0 w 6342511"/>
                <a:gd name="connsiteY0" fmla="*/ 956156 h 956156"/>
                <a:gd name="connsiteX1" fmla="*/ 506381 w 6342511"/>
                <a:gd name="connsiteY1" fmla="*/ 508064 h 956156"/>
                <a:gd name="connsiteX2" fmla="*/ 1005475 w 6342511"/>
                <a:gd name="connsiteY2" fmla="*/ 355056 h 956156"/>
                <a:gd name="connsiteX3" fmla="*/ 1475426 w 6342511"/>
                <a:gd name="connsiteY3" fmla="*/ 121903 h 956156"/>
                <a:gd name="connsiteX4" fmla="*/ 1956306 w 6342511"/>
                <a:gd name="connsiteY4" fmla="*/ 70900 h 956156"/>
                <a:gd name="connsiteX5" fmla="*/ 2459044 w 6342511"/>
                <a:gd name="connsiteY5" fmla="*/ 121903 h 956156"/>
                <a:gd name="connsiteX6" fmla="*/ 2892564 w 6342511"/>
                <a:gd name="connsiteY6" fmla="*/ 52684 h 956156"/>
                <a:gd name="connsiteX7" fmla="*/ 3417160 w 6342511"/>
                <a:gd name="connsiteY7" fmla="*/ 19898 h 956156"/>
                <a:gd name="connsiteX8" fmla="*/ 4888943 w 6342511"/>
                <a:gd name="connsiteY8" fmla="*/ 373272 h 956156"/>
                <a:gd name="connsiteX9" fmla="*/ 6342511 w 6342511"/>
                <a:gd name="connsiteY9" fmla="*/ 934298 h 956156"/>
                <a:gd name="connsiteX0" fmla="*/ 0 w 6342511"/>
                <a:gd name="connsiteY0" fmla="*/ 977018 h 977018"/>
                <a:gd name="connsiteX1" fmla="*/ 506381 w 6342511"/>
                <a:gd name="connsiteY1" fmla="*/ 528926 h 977018"/>
                <a:gd name="connsiteX2" fmla="*/ 1005475 w 6342511"/>
                <a:gd name="connsiteY2" fmla="*/ 375918 h 977018"/>
                <a:gd name="connsiteX3" fmla="*/ 1475426 w 6342511"/>
                <a:gd name="connsiteY3" fmla="*/ 142765 h 977018"/>
                <a:gd name="connsiteX4" fmla="*/ 1956306 w 6342511"/>
                <a:gd name="connsiteY4" fmla="*/ 91762 h 977018"/>
                <a:gd name="connsiteX5" fmla="*/ 2459044 w 6342511"/>
                <a:gd name="connsiteY5" fmla="*/ 142765 h 977018"/>
                <a:gd name="connsiteX6" fmla="*/ 2910779 w 6342511"/>
                <a:gd name="connsiteY6" fmla="*/ 18901 h 977018"/>
                <a:gd name="connsiteX7" fmla="*/ 3417160 w 6342511"/>
                <a:gd name="connsiteY7" fmla="*/ 40760 h 977018"/>
                <a:gd name="connsiteX8" fmla="*/ 4888943 w 6342511"/>
                <a:gd name="connsiteY8" fmla="*/ 394134 h 977018"/>
                <a:gd name="connsiteX9" fmla="*/ 6342511 w 6342511"/>
                <a:gd name="connsiteY9" fmla="*/ 955160 h 977018"/>
                <a:gd name="connsiteX0" fmla="*/ 0 w 6342511"/>
                <a:gd name="connsiteY0" fmla="*/ 977018 h 977018"/>
                <a:gd name="connsiteX1" fmla="*/ 506381 w 6342511"/>
                <a:gd name="connsiteY1" fmla="*/ 528926 h 977018"/>
                <a:gd name="connsiteX2" fmla="*/ 1005475 w 6342511"/>
                <a:gd name="connsiteY2" fmla="*/ 375918 h 977018"/>
                <a:gd name="connsiteX3" fmla="*/ 1475426 w 6342511"/>
                <a:gd name="connsiteY3" fmla="*/ 142765 h 977018"/>
                <a:gd name="connsiteX4" fmla="*/ 1956306 w 6342511"/>
                <a:gd name="connsiteY4" fmla="*/ 91762 h 977018"/>
                <a:gd name="connsiteX5" fmla="*/ 2459044 w 6342511"/>
                <a:gd name="connsiteY5" fmla="*/ 142765 h 977018"/>
                <a:gd name="connsiteX6" fmla="*/ 2910779 w 6342511"/>
                <a:gd name="connsiteY6" fmla="*/ 18901 h 977018"/>
                <a:gd name="connsiteX7" fmla="*/ 3417160 w 6342511"/>
                <a:gd name="connsiteY7" fmla="*/ 40760 h 977018"/>
                <a:gd name="connsiteX8" fmla="*/ 4888943 w 6342511"/>
                <a:gd name="connsiteY8" fmla="*/ 394134 h 977018"/>
                <a:gd name="connsiteX9" fmla="*/ 6342511 w 6342511"/>
                <a:gd name="connsiteY9" fmla="*/ 955160 h 977018"/>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4888943 w 6342511"/>
                <a:gd name="connsiteY8" fmla="*/ 375233 h 958117"/>
                <a:gd name="connsiteX9" fmla="*/ 6342511 w 6342511"/>
                <a:gd name="connsiteY9"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4888943 w 6342511"/>
                <a:gd name="connsiteY8" fmla="*/ 375233 h 958117"/>
                <a:gd name="connsiteX9" fmla="*/ 6342511 w 6342511"/>
                <a:gd name="connsiteY9"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919898 w 6342511"/>
                <a:gd name="connsiteY8" fmla="*/ 142078 h 958117"/>
                <a:gd name="connsiteX9" fmla="*/ 4888943 w 6342511"/>
                <a:gd name="connsiteY9" fmla="*/ 375233 h 958117"/>
                <a:gd name="connsiteX10" fmla="*/ 6342511 w 6342511"/>
                <a:gd name="connsiteY10"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33153 h 958117"/>
                <a:gd name="connsiteX9" fmla="*/ 4888943 w 6342511"/>
                <a:gd name="connsiteY9" fmla="*/ 375233 h 958117"/>
                <a:gd name="connsiteX10" fmla="*/ 6342511 w 6342511"/>
                <a:gd name="connsiteY10"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33153 h 958117"/>
                <a:gd name="connsiteX9" fmla="*/ 4888943 w 6342511"/>
                <a:gd name="connsiteY9" fmla="*/ 375233 h 958117"/>
                <a:gd name="connsiteX10" fmla="*/ 6342511 w 6342511"/>
                <a:gd name="connsiteY10"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33153 h 958117"/>
                <a:gd name="connsiteX9" fmla="*/ 4386205 w 6342511"/>
                <a:gd name="connsiteY9" fmla="*/ 284156 h 958117"/>
                <a:gd name="connsiteX10" fmla="*/ 4888943 w 6342511"/>
                <a:gd name="connsiteY10" fmla="*/ 375233 h 958117"/>
                <a:gd name="connsiteX11" fmla="*/ 6342511 w 6342511"/>
                <a:gd name="connsiteY11"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33153 h 958117"/>
                <a:gd name="connsiteX9" fmla="*/ 4400777 w 6342511"/>
                <a:gd name="connsiteY9" fmla="*/ 324229 h 958117"/>
                <a:gd name="connsiteX10" fmla="*/ 4888943 w 6342511"/>
                <a:gd name="connsiteY10" fmla="*/ 375233 h 958117"/>
                <a:gd name="connsiteX11" fmla="*/ 6342511 w 6342511"/>
                <a:gd name="connsiteY11"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33153 h 958117"/>
                <a:gd name="connsiteX9" fmla="*/ 4400777 w 6342511"/>
                <a:gd name="connsiteY9" fmla="*/ 324229 h 958117"/>
                <a:gd name="connsiteX10" fmla="*/ 4888943 w 6342511"/>
                <a:gd name="connsiteY10" fmla="*/ 375233 h 958117"/>
                <a:gd name="connsiteX11" fmla="*/ 6342511 w 6342511"/>
                <a:gd name="connsiteY11"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6342511 w 6342511"/>
                <a:gd name="connsiteY11"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6342511 w 6342511"/>
                <a:gd name="connsiteY11"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80752 w 6342511"/>
                <a:gd name="connsiteY11" fmla="*/ 557383 h 958117"/>
                <a:gd name="connsiteX12" fmla="*/ 6342511 w 6342511"/>
                <a:gd name="connsiteY12"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29750 w 6342511"/>
                <a:gd name="connsiteY11" fmla="*/ 612028 h 958117"/>
                <a:gd name="connsiteX12" fmla="*/ 6342511 w 6342511"/>
                <a:gd name="connsiteY12"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29750 w 6342511"/>
                <a:gd name="connsiteY11" fmla="*/ 612028 h 958117"/>
                <a:gd name="connsiteX12" fmla="*/ 5792414 w 6342511"/>
                <a:gd name="connsiteY12" fmla="*/ 761392 h 958117"/>
                <a:gd name="connsiteX13" fmla="*/ 6342511 w 6342511"/>
                <a:gd name="connsiteY13"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29750 w 6342511"/>
                <a:gd name="connsiteY11" fmla="*/ 612028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998188 w 6342511"/>
                <a:gd name="connsiteY2" fmla="*/ 349731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998188 w 6342511"/>
                <a:gd name="connsiteY2" fmla="*/ 349731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998188 w 6342511"/>
                <a:gd name="connsiteY2" fmla="*/ 349731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998188 w 6342511"/>
                <a:gd name="connsiteY2" fmla="*/ 349731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998188 w 6342511"/>
                <a:gd name="connsiteY2" fmla="*/ 349731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998188 w 6342511"/>
                <a:gd name="connsiteY2" fmla="*/ 349731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998188 w 6342511"/>
                <a:gd name="connsiteY2" fmla="*/ 349731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489128 w 6342511"/>
                <a:gd name="connsiteY1" fmla="*/ 636545 h 958117"/>
                <a:gd name="connsiteX2" fmla="*/ 998188 w 6342511"/>
                <a:gd name="connsiteY2" fmla="*/ 349731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489128 w 6342511"/>
                <a:gd name="connsiteY1" fmla="*/ 636545 h 958117"/>
                <a:gd name="connsiteX2" fmla="*/ 975184 w 6342511"/>
                <a:gd name="connsiteY2" fmla="*/ 706290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489128 w 6342511"/>
                <a:gd name="connsiteY1" fmla="*/ 636545 h 958117"/>
                <a:gd name="connsiteX2" fmla="*/ 975184 w 6342511"/>
                <a:gd name="connsiteY2" fmla="*/ 706290 h 958117"/>
                <a:gd name="connsiteX3" fmla="*/ 1463925 w 6342511"/>
                <a:gd name="connsiteY3" fmla="*/ 54943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489128 w 6342511"/>
                <a:gd name="connsiteY1" fmla="*/ 636545 h 958117"/>
                <a:gd name="connsiteX2" fmla="*/ 975184 w 6342511"/>
                <a:gd name="connsiteY2" fmla="*/ 706290 h 958117"/>
                <a:gd name="connsiteX3" fmla="*/ 1463925 w 6342511"/>
                <a:gd name="connsiteY3" fmla="*/ 549434 h 958117"/>
                <a:gd name="connsiteX4" fmla="*/ 1956306 w 6342511"/>
                <a:gd name="connsiteY4" fmla="*/ 394914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42750 h 942750"/>
                <a:gd name="connsiteX1" fmla="*/ 489128 w 6342511"/>
                <a:gd name="connsiteY1" fmla="*/ 621178 h 942750"/>
                <a:gd name="connsiteX2" fmla="*/ 975184 w 6342511"/>
                <a:gd name="connsiteY2" fmla="*/ 690923 h 942750"/>
                <a:gd name="connsiteX3" fmla="*/ 1463925 w 6342511"/>
                <a:gd name="connsiteY3" fmla="*/ 534067 h 942750"/>
                <a:gd name="connsiteX4" fmla="*/ 1956306 w 6342511"/>
                <a:gd name="connsiteY4" fmla="*/ 379547 h 942750"/>
                <a:gd name="connsiteX5" fmla="*/ 2459044 w 6342511"/>
                <a:gd name="connsiteY5" fmla="*/ 108497 h 942750"/>
                <a:gd name="connsiteX6" fmla="*/ 2928032 w 6342511"/>
                <a:gd name="connsiteY6" fmla="*/ 53644 h 942750"/>
                <a:gd name="connsiteX7" fmla="*/ 3417160 w 6342511"/>
                <a:gd name="connsiteY7" fmla="*/ 6492 h 942750"/>
                <a:gd name="connsiteX8" fmla="*/ 3879825 w 6342511"/>
                <a:gd name="connsiteY8" fmla="*/ 206857 h 942750"/>
                <a:gd name="connsiteX9" fmla="*/ 4400777 w 6342511"/>
                <a:gd name="connsiteY9" fmla="*/ 308862 h 942750"/>
                <a:gd name="connsiteX10" fmla="*/ 4888943 w 6342511"/>
                <a:gd name="connsiteY10" fmla="*/ 359866 h 942750"/>
                <a:gd name="connsiteX11" fmla="*/ 5362537 w 6342511"/>
                <a:gd name="connsiteY11" fmla="*/ 607590 h 942750"/>
                <a:gd name="connsiteX12" fmla="*/ 5868918 w 6342511"/>
                <a:gd name="connsiteY12" fmla="*/ 487370 h 942750"/>
                <a:gd name="connsiteX13" fmla="*/ 6342511 w 6342511"/>
                <a:gd name="connsiteY13" fmla="*/ 920892 h 942750"/>
                <a:gd name="connsiteX0" fmla="*/ 0 w 6342511"/>
                <a:gd name="connsiteY0" fmla="*/ 942750 h 942750"/>
                <a:gd name="connsiteX1" fmla="*/ 489128 w 6342511"/>
                <a:gd name="connsiteY1" fmla="*/ 621178 h 942750"/>
                <a:gd name="connsiteX2" fmla="*/ 975184 w 6342511"/>
                <a:gd name="connsiteY2" fmla="*/ 690923 h 942750"/>
                <a:gd name="connsiteX3" fmla="*/ 1463925 w 6342511"/>
                <a:gd name="connsiteY3" fmla="*/ 534067 h 942750"/>
                <a:gd name="connsiteX4" fmla="*/ 1956306 w 6342511"/>
                <a:gd name="connsiteY4" fmla="*/ 379547 h 942750"/>
                <a:gd name="connsiteX5" fmla="*/ 2459044 w 6342511"/>
                <a:gd name="connsiteY5" fmla="*/ 119999 h 942750"/>
                <a:gd name="connsiteX6" fmla="*/ 2928032 w 6342511"/>
                <a:gd name="connsiteY6" fmla="*/ 53644 h 942750"/>
                <a:gd name="connsiteX7" fmla="*/ 3417160 w 6342511"/>
                <a:gd name="connsiteY7" fmla="*/ 6492 h 942750"/>
                <a:gd name="connsiteX8" fmla="*/ 3879825 w 6342511"/>
                <a:gd name="connsiteY8" fmla="*/ 206857 h 942750"/>
                <a:gd name="connsiteX9" fmla="*/ 4400777 w 6342511"/>
                <a:gd name="connsiteY9" fmla="*/ 308862 h 942750"/>
                <a:gd name="connsiteX10" fmla="*/ 4888943 w 6342511"/>
                <a:gd name="connsiteY10" fmla="*/ 359866 h 942750"/>
                <a:gd name="connsiteX11" fmla="*/ 5362537 w 6342511"/>
                <a:gd name="connsiteY11" fmla="*/ 607590 h 942750"/>
                <a:gd name="connsiteX12" fmla="*/ 5868918 w 6342511"/>
                <a:gd name="connsiteY12" fmla="*/ 487370 h 942750"/>
                <a:gd name="connsiteX13" fmla="*/ 6342511 w 6342511"/>
                <a:gd name="connsiteY13" fmla="*/ 920892 h 942750"/>
                <a:gd name="connsiteX0" fmla="*/ 0 w 6342511"/>
                <a:gd name="connsiteY0" fmla="*/ 902274 h 902274"/>
                <a:gd name="connsiteX1" fmla="*/ 489128 w 6342511"/>
                <a:gd name="connsiteY1" fmla="*/ 580702 h 902274"/>
                <a:gd name="connsiteX2" fmla="*/ 975184 w 6342511"/>
                <a:gd name="connsiteY2" fmla="*/ 650447 h 902274"/>
                <a:gd name="connsiteX3" fmla="*/ 1463925 w 6342511"/>
                <a:gd name="connsiteY3" fmla="*/ 493591 h 902274"/>
                <a:gd name="connsiteX4" fmla="*/ 1956306 w 6342511"/>
                <a:gd name="connsiteY4" fmla="*/ 339071 h 902274"/>
                <a:gd name="connsiteX5" fmla="*/ 2459044 w 6342511"/>
                <a:gd name="connsiteY5" fmla="*/ 79523 h 902274"/>
                <a:gd name="connsiteX6" fmla="*/ 2928032 w 6342511"/>
                <a:gd name="connsiteY6" fmla="*/ 13168 h 902274"/>
                <a:gd name="connsiteX7" fmla="*/ 3394156 w 6342511"/>
                <a:gd name="connsiteY7" fmla="*/ 17775 h 902274"/>
                <a:gd name="connsiteX8" fmla="*/ 3879825 w 6342511"/>
                <a:gd name="connsiteY8" fmla="*/ 166381 h 902274"/>
                <a:gd name="connsiteX9" fmla="*/ 4400777 w 6342511"/>
                <a:gd name="connsiteY9" fmla="*/ 268386 h 902274"/>
                <a:gd name="connsiteX10" fmla="*/ 4888943 w 6342511"/>
                <a:gd name="connsiteY10" fmla="*/ 319390 h 902274"/>
                <a:gd name="connsiteX11" fmla="*/ 5362537 w 6342511"/>
                <a:gd name="connsiteY11" fmla="*/ 567114 h 902274"/>
                <a:gd name="connsiteX12" fmla="*/ 5868918 w 6342511"/>
                <a:gd name="connsiteY12" fmla="*/ 446894 h 902274"/>
                <a:gd name="connsiteX13" fmla="*/ 6342511 w 6342511"/>
                <a:gd name="connsiteY13" fmla="*/ 880416 h 902274"/>
                <a:gd name="connsiteX0" fmla="*/ 0 w 6342511"/>
                <a:gd name="connsiteY0" fmla="*/ 908024 h 908024"/>
                <a:gd name="connsiteX1" fmla="*/ 489128 w 6342511"/>
                <a:gd name="connsiteY1" fmla="*/ 586452 h 908024"/>
                <a:gd name="connsiteX2" fmla="*/ 975184 w 6342511"/>
                <a:gd name="connsiteY2" fmla="*/ 656197 h 908024"/>
                <a:gd name="connsiteX3" fmla="*/ 1463925 w 6342511"/>
                <a:gd name="connsiteY3" fmla="*/ 499341 h 908024"/>
                <a:gd name="connsiteX4" fmla="*/ 1956306 w 6342511"/>
                <a:gd name="connsiteY4" fmla="*/ 344821 h 908024"/>
                <a:gd name="connsiteX5" fmla="*/ 2459044 w 6342511"/>
                <a:gd name="connsiteY5" fmla="*/ 85273 h 908024"/>
                <a:gd name="connsiteX6" fmla="*/ 2928032 w 6342511"/>
                <a:gd name="connsiteY6" fmla="*/ 18918 h 908024"/>
                <a:gd name="connsiteX7" fmla="*/ 3394156 w 6342511"/>
                <a:gd name="connsiteY7" fmla="*/ 23525 h 908024"/>
                <a:gd name="connsiteX8" fmla="*/ 3879825 w 6342511"/>
                <a:gd name="connsiteY8" fmla="*/ 258395 h 908024"/>
                <a:gd name="connsiteX9" fmla="*/ 4400777 w 6342511"/>
                <a:gd name="connsiteY9" fmla="*/ 274136 h 908024"/>
                <a:gd name="connsiteX10" fmla="*/ 4888943 w 6342511"/>
                <a:gd name="connsiteY10" fmla="*/ 325140 h 908024"/>
                <a:gd name="connsiteX11" fmla="*/ 5362537 w 6342511"/>
                <a:gd name="connsiteY11" fmla="*/ 572864 h 908024"/>
                <a:gd name="connsiteX12" fmla="*/ 5868918 w 6342511"/>
                <a:gd name="connsiteY12" fmla="*/ 452644 h 908024"/>
                <a:gd name="connsiteX13" fmla="*/ 6342511 w 6342511"/>
                <a:gd name="connsiteY13" fmla="*/ 886166 h 908024"/>
                <a:gd name="connsiteX0" fmla="*/ 0 w 6342511"/>
                <a:gd name="connsiteY0" fmla="*/ 908024 h 908024"/>
                <a:gd name="connsiteX1" fmla="*/ 489128 w 6342511"/>
                <a:gd name="connsiteY1" fmla="*/ 586452 h 908024"/>
                <a:gd name="connsiteX2" fmla="*/ 975184 w 6342511"/>
                <a:gd name="connsiteY2" fmla="*/ 656197 h 908024"/>
                <a:gd name="connsiteX3" fmla="*/ 1463925 w 6342511"/>
                <a:gd name="connsiteY3" fmla="*/ 499341 h 908024"/>
                <a:gd name="connsiteX4" fmla="*/ 1956306 w 6342511"/>
                <a:gd name="connsiteY4" fmla="*/ 344821 h 908024"/>
                <a:gd name="connsiteX5" fmla="*/ 2459044 w 6342511"/>
                <a:gd name="connsiteY5" fmla="*/ 85273 h 908024"/>
                <a:gd name="connsiteX6" fmla="*/ 2928032 w 6342511"/>
                <a:gd name="connsiteY6" fmla="*/ 18918 h 908024"/>
                <a:gd name="connsiteX7" fmla="*/ 3394156 w 6342511"/>
                <a:gd name="connsiteY7" fmla="*/ 23525 h 908024"/>
                <a:gd name="connsiteX8" fmla="*/ 3879825 w 6342511"/>
                <a:gd name="connsiteY8" fmla="*/ 258395 h 908024"/>
                <a:gd name="connsiteX9" fmla="*/ 4377773 w 6342511"/>
                <a:gd name="connsiteY9" fmla="*/ 417910 h 908024"/>
                <a:gd name="connsiteX10" fmla="*/ 4888943 w 6342511"/>
                <a:gd name="connsiteY10" fmla="*/ 325140 h 908024"/>
                <a:gd name="connsiteX11" fmla="*/ 5362537 w 6342511"/>
                <a:gd name="connsiteY11" fmla="*/ 572864 h 908024"/>
                <a:gd name="connsiteX12" fmla="*/ 5868918 w 6342511"/>
                <a:gd name="connsiteY12" fmla="*/ 452644 h 908024"/>
                <a:gd name="connsiteX13" fmla="*/ 6342511 w 6342511"/>
                <a:gd name="connsiteY13" fmla="*/ 886166 h 908024"/>
                <a:gd name="connsiteX0" fmla="*/ 0 w 6342511"/>
                <a:gd name="connsiteY0" fmla="*/ 908024 h 908024"/>
                <a:gd name="connsiteX1" fmla="*/ 489128 w 6342511"/>
                <a:gd name="connsiteY1" fmla="*/ 586452 h 908024"/>
                <a:gd name="connsiteX2" fmla="*/ 975184 w 6342511"/>
                <a:gd name="connsiteY2" fmla="*/ 656197 h 908024"/>
                <a:gd name="connsiteX3" fmla="*/ 1463925 w 6342511"/>
                <a:gd name="connsiteY3" fmla="*/ 499341 h 908024"/>
                <a:gd name="connsiteX4" fmla="*/ 1956306 w 6342511"/>
                <a:gd name="connsiteY4" fmla="*/ 344821 h 908024"/>
                <a:gd name="connsiteX5" fmla="*/ 2459044 w 6342511"/>
                <a:gd name="connsiteY5" fmla="*/ 85273 h 908024"/>
                <a:gd name="connsiteX6" fmla="*/ 2928032 w 6342511"/>
                <a:gd name="connsiteY6" fmla="*/ 18918 h 908024"/>
                <a:gd name="connsiteX7" fmla="*/ 3394156 w 6342511"/>
                <a:gd name="connsiteY7" fmla="*/ 23525 h 908024"/>
                <a:gd name="connsiteX8" fmla="*/ 3879825 w 6342511"/>
                <a:gd name="connsiteY8" fmla="*/ 258395 h 908024"/>
                <a:gd name="connsiteX9" fmla="*/ 4377773 w 6342511"/>
                <a:gd name="connsiteY9" fmla="*/ 417910 h 908024"/>
                <a:gd name="connsiteX10" fmla="*/ 4877441 w 6342511"/>
                <a:gd name="connsiteY10" fmla="*/ 434408 h 908024"/>
                <a:gd name="connsiteX11" fmla="*/ 5362537 w 6342511"/>
                <a:gd name="connsiteY11" fmla="*/ 572864 h 908024"/>
                <a:gd name="connsiteX12" fmla="*/ 5868918 w 6342511"/>
                <a:gd name="connsiteY12" fmla="*/ 452644 h 908024"/>
                <a:gd name="connsiteX13" fmla="*/ 6342511 w 6342511"/>
                <a:gd name="connsiteY13" fmla="*/ 886166 h 908024"/>
                <a:gd name="connsiteX0" fmla="*/ 0 w 6342511"/>
                <a:gd name="connsiteY0" fmla="*/ 908024 h 908024"/>
                <a:gd name="connsiteX1" fmla="*/ 489128 w 6342511"/>
                <a:gd name="connsiteY1" fmla="*/ 586452 h 908024"/>
                <a:gd name="connsiteX2" fmla="*/ 975184 w 6342511"/>
                <a:gd name="connsiteY2" fmla="*/ 656197 h 908024"/>
                <a:gd name="connsiteX3" fmla="*/ 1463925 w 6342511"/>
                <a:gd name="connsiteY3" fmla="*/ 499341 h 908024"/>
                <a:gd name="connsiteX4" fmla="*/ 1956306 w 6342511"/>
                <a:gd name="connsiteY4" fmla="*/ 344821 h 908024"/>
                <a:gd name="connsiteX5" fmla="*/ 2459044 w 6342511"/>
                <a:gd name="connsiteY5" fmla="*/ 85273 h 908024"/>
                <a:gd name="connsiteX6" fmla="*/ 2928032 w 6342511"/>
                <a:gd name="connsiteY6" fmla="*/ 18918 h 908024"/>
                <a:gd name="connsiteX7" fmla="*/ 3394156 w 6342511"/>
                <a:gd name="connsiteY7" fmla="*/ 23525 h 908024"/>
                <a:gd name="connsiteX8" fmla="*/ 3879825 w 6342511"/>
                <a:gd name="connsiteY8" fmla="*/ 258395 h 908024"/>
                <a:gd name="connsiteX9" fmla="*/ 4377773 w 6342511"/>
                <a:gd name="connsiteY9" fmla="*/ 417910 h 908024"/>
                <a:gd name="connsiteX10" fmla="*/ 4877441 w 6342511"/>
                <a:gd name="connsiteY10" fmla="*/ 434408 h 908024"/>
                <a:gd name="connsiteX11" fmla="*/ 5362537 w 6342511"/>
                <a:gd name="connsiteY11" fmla="*/ 572864 h 908024"/>
                <a:gd name="connsiteX12" fmla="*/ 5828662 w 6342511"/>
                <a:gd name="connsiteY12" fmla="*/ 349127 h 908024"/>
                <a:gd name="connsiteX13" fmla="*/ 6342511 w 6342511"/>
                <a:gd name="connsiteY13" fmla="*/ 886166 h 908024"/>
                <a:gd name="connsiteX0" fmla="*/ 0 w 6302255"/>
                <a:gd name="connsiteY0" fmla="*/ 908024 h 908024"/>
                <a:gd name="connsiteX1" fmla="*/ 489128 w 6302255"/>
                <a:gd name="connsiteY1" fmla="*/ 586452 h 908024"/>
                <a:gd name="connsiteX2" fmla="*/ 975184 w 6302255"/>
                <a:gd name="connsiteY2" fmla="*/ 656197 h 908024"/>
                <a:gd name="connsiteX3" fmla="*/ 1463925 w 6302255"/>
                <a:gd name="connsiteY3" fmla="*/ 499341 h 908024"/>
                <a:gd name="connsiteX4" fmla="*/ 1956306 w 6302255"/>
                <a:gd name="connsiteY4" fmla="*/ 344821 h 908024"/>
                <a:gd name="connsiteX5" fmla="*/ 2459044 w 6302255"/>
                <a:gd name="connsiteY5" fmla="*/ 85273 h 908024"/>
                <a:gd name="connsiteX6" fmla="*/ 2928032 w 6302255"/>
                <a:gd name="connsiteY6" fmla="*/ 18918 h 908024"/>
                <a:gd name="connsiteX7" fmla="*/ 3394156 w 6302255"/>
                <a:gd name="connsiteY7" fmla="*/ 23525 h 908024"/>
                <a:gd name="connsiteX8" fmla="*/ 3879825 w 6302255"/>
                <a:gd name="connsiteY8" fmla="*/ 258395 h 908024"/>
                <a:gd name="connsiteX9" fmla="*/ 4377773 w 6302255"/>
                <a:gd name="connsiteY9" fmla="*/ 417910 h 908024"/>
                <a:gd name="connsiteX10" fmla="*/ 4877441 w 6302255"/>
                <a:gd name="connsiteY10" fmla="*/ 434408 h 908024"/>
                <a:gd name="connsiteX11" fmla="*/ 5362537 w 6302255"/>
                <a:gd name="connsiteY11" fmla="*/ 572864 h 908024"/>
                <a:gd name="connsiteX12" fmla="*/ 5828662 w 6302255"/>
                <a:gd name="connsiteY12" fmla="*/ 349127 h 908024"/>
                <a:gd name="connsiteX13" fmla="*/ 6302255 w 6302255"/>
                <a:gd name="connsiteY13" fmla="*/ 650378 h 908024"/>
                <a:gd name="connsiteX0" fmla="*/ 0 w 6302255"/>
                <a:gd name="connsiteY0" fmla="*/ 908024 h 908024"/>
                <a:gd name="connsiteX1" fmla="*/ 489128 w 6302255"/>
                <a:gd name="connsiteY1" fmla="*/ 586452 h 908024"/>
                <a:gd name="connsiteX2" fmla="*/ 975184 w 6302255"/>
                <a:gd name="connsiteY2" fmla="*/ 656197 h 908024"/>
                <a:gd name="connsiteX3" fmla="*/ 1463925 w 6302255"/>
                <a:gd name="connsiteY3" fmla="*/ 499341 h 908024"/>
                <a:gd name="connsiteX4" fmla="*/ 1956306 w 6302255"/>
                <a:gd name="connsiteY4" fmla="*/ 344821 h 908024"/>
                <a:gd name="connsiteX5" fmla="*/ 2459044 w 6302255"/>
                <a:gd name="connsiteY5" fmla="*/ 85273 h 908024"/>
                <a:gd name="connsiteX6" fmla="*/ 2928032 w 6302255"/>
                <a:gd name="connsiteY6" fmla="*/ 18918 h 908024"/>
                <a:gd name="connsiteX7" fmla="*/ 3394156 w 6302255"/>
                <a:gd name="connsiteY7" fmla="*/ 23525 h 908024"/>
                <a:gd name="connsiteX8" fmla="*/ 3879825 w 6302255"/>
                <a:gd name="connsiteY8" fmla="*/ 258395 h 908024"/>
                <a:gd name="connsiteX9" fmla="*/ 4377773 w 6302255"/>
                <a:gd name="connsiteY9" fmla="*/ 417910 h 908024"/>
                <a:gd name="connsiteX10" fmla="*/ 4877441 w 6302255"/>
                <a:gd name="connsiteY10" fmla="*/ 434408 h 908024"/>
                <a:gd name="connsiteX11" fmla="*/ 5362537 w 6302255"/>
                <a:gd name="connsiteY11" fmla="*/ 572864 h 908024"/>
                <a:gd name="connsiteX12" fmla="*/ 5828662 w 6302255"/>
                <a:gd name="connsiteY12" fmla="*/ 349127 h 908024"/>
                <a:gd name="connsiteX13" fmla="*/ 6302255 w 6302255"/>
                <a:gd name="connsiteY13" fmla="*/ 650378 h 908024"/>
                <a:gd name="connsiteX0" fmla="*/ 0 w 6302255"/>
                <a:gd name="connsiteY0" fmla="*/ 908024 h 908024"/>
                <a:gd name="connsiteX1" fmla="*/ 489128 w 6302255"/>
                <a:gd name="connsiteY1" fmla="*/ 586452 h 908024"/>
                <a:gd name="connsiteX2" fmla="*/ 975184 w 6302255"/>
                <a:gd name="connsiteY2" fmla="*/ 656197 h 908024"/>
                <a:gd name="connsiteX3" fmla="*/ 1463925 w 6302255"/>
                <a:gd name="connsiteY3" fmla="*/ 499341 h 908024"/>
                <a:gd name="connsiteX4" fmla="*/ 1956306 w 6302255"/>
                <a:gd name="connsiteY4" fmla="*/ 344821 h 908024"/>
                <a:gd name="connsiteX5" fmla="*/ 2459044 w 6302255"/>
                <a:gd name="connsiteY5" fmla="*/ 85273 h 908024"/>
                <a:gd name="connsiteX6" fmla="*/ 2928032 w 6302255"/>
                <a:gd name="connsiteY6" fmla="*/ 18918 h 908024"/>
                <a:gd name="connsiteX7" fmla="*/ 3394156 w 6302255"/>
                <a:gd name="connsiteY7" fmla="*/ 23525 h 908024"/>
                <a:gd name="connsiteX8" fmla="*/ 3879825 w 6302255"/>
                <a:gd name="connsiteY8" fmla="*/ 258395 h 908024"/>
                <a:gd name="connsiteX9" fmla="*/ 4377773 w 6302255"/>
                <a:gd name="connsiteY9" fmla="*/ 417910 h 908024"/>
                <a:gd name="connsiteX10" fmla="*/ 4877441 w 6302255"/>
                <a:gd name="connsiteY10" fmla="*/ 434408 h 908024"/>
                <a:gd name="connsiteX11" fmla="*/ 5362537 w 6302255"/>
                <a:gd name="connsiteY11" fmla="*/ 572864 h 908024"/>
                <a:gd name="connsiteX12" fmla="*/ 5828662 w 6302255"/>
                <a:gd name="connsiteY12" fmla="*/ 349127 h 908024"/>
                <a:gd name="connsiteX13" fmla="*/ 6302255 w 6302255"/>
                <a:gd name="connsiteY13" fmla="*/ 650378 h 908024"/>
                <a:gd name="connsiteX0" fmla="*/ 0 w 6302255"/>
                <a:gd name="connsiteY0" fmla="*/ 889106 h 889106"/>
                <a:gd name="connsiteX1" fmla="*/ 489128 w 6302255"/>
                <a:gd name="connsiteY1" fmla="*/ 567534 h 889106"/>
                <a:gd name="connsiteX2" fmla="*/ 975184 w 6302255"/>
                <a:gd name="connsiteY2" fmla="*/ 637279 h 889106"/>
                <a:gd name="connsiteX3" fmla="*/ 1463925 w 6302255"/>
                <a:gd name="connsiteY3" fmla="*/ 480423 h 889106"/>
                <a:gd name="connsiteX4" fmla="*/ 1956306 w 6302255"/>
                <a:gd name="connsiteY4" fmla="*/ 325903 h 889106"/>
                <a:gd name="connsiteX5" fmla="*/ 2459044 w 6302255"/>
                <a:gd name="connsiteY5" fmla="*/ 66355 h 889106"/>
                <a:gd name="connsiteX6" fmla="*/ 2928032 w 6302255"/>
                <a:gd name="connsiteY6" fmla="*/ 0 h 889106"/>
                <a:gd name="connsiteX7" fmla="*/ 3394156 w 6302255"/>
                <a:gd name="connsiteY7" fmla="*/ 4607 h 889106"/>
                <a:gd name="connsiteX8" fmla="*/ 3879825 w 6302255"/>
                <a:gd name="connsiteY8" fmla="*/ 239477 h 889106"/>
                <a:gd name="connsiteX9" fmla="*/ 4377773 w 6302255"/>
                <a:gd name="connsiteY9" fmla="*/ 398992 h 889106"/>
                <a:gd name="connsiteX10" fmla="*/ 4877441 w 6302255"/>
                <a:gd name="connsiteY10" fmla="*/ 415490 h 889106"/>
                <a:gd name="connsiteX11" fmla="*/ 5362537 w 6302255"/>
                <a:gd name="connsiteY11" fmla="*/ 553946 h 889106"/>
                <a:gd name="connsiteX12" fmla="*/ 5828662 w 6302255"/>
                <a:gd name="connsiteY12" fmla="*/ 330209 h 889106"/>
                <a:gd name="connsiteX13" fmla="*/ 6302255 w 6302255"/>
                <a:gd name="connsiteY13" fmla="*/ 631460 h 889106"/>
                <a:gd name="connsiteX0" fmla="*/ 0 w 6302255"/>
                <a:gd name="connsiteY0" fmla="*/ 889106 h 889106"/>
                <a:gd name="connsiteX1" fmla="*/ 489128 w 6302255"/>
                <a:gd name="connsiteY1" fmla="*/ 567534 h 889106"/>
                <a:gd name="connsiteX2" fmla="*/ 975184 w 6302255"/>
                <a:gd name="connsiteY2" fmla="*/ 637279 h 889106"/>
                <a:gd name="connsiteX3" fmla="*/ 1463925 w 6302255"/>
                <a:gd name="connsiteY3" fmla="*/ 480423 h 889106"/>
                <a:gd name="connsiteX4" fmla="*/ 1956306 w 6302255"/>
                <a:gd name="connsiteY4" fmla="*/ 325903 h 889106"/>
                <a:gd name="connsiteX5" fmla="*/ 2459044 w 6302255"/>
                <a:gd name="connsiteY5" fmla="*/ 66355 h 889106"/>
                <a:gd name="connsiteX6" fmla="*/ 2928032 w 6302255"/>
                <a:gd name="connsiteY6" fmla="*/ 0 h 889106"/>
                <a:gd name="connsiteX7" fmla="*/ 3394156 w 6302255"/>
                <a:gd name="connsiteY7" fmla="*/ 4607 h 889106"/>
                <a:gd name="connsiteX8" fmla="*/ 3879825 w 6302255"/>
                <a:gd name="connsiteY8" fmla="*/ 239477 h 889106"/>
                <a:gd name="connsiteX9" fmla="*/ 4377773 w 6302255"/>
                <a:gd name="connsiteY9" fmla="*/ 398992 h 889106"/>
                <a:gd name="connsiteX10" fmla="*/ 4877441 w 6302255"/>
                <a:gd name="connsiteY10" fmla="*/ 415490 h 889106"/>
                <a:gd name="connsiteX11" fmla="*/ 5362537 w 6302255"/>
                <a:gd name="connsiteY11" fmla="*/ 553946 h 889106"/>
                <a:gd name="connsiteX12" fmla="*/ 5828662 w 6302255"/>
                <a:gd name="connsiteY12" fmla="*/ 330209 h 889106"/>
                <a:gd name="connsiteX13" fmla="*/ 6302255 w 6302255"/>
                <a:gd name="connsiteY13" fmla="*/ 631460 h 889106"/>
                <a:gd name="connsiteX0" fmla="*/ 0 w 6302255"/>
                <a:gd name="connsiteY0" fmla="*/ 889106 h 889106"/>
                <a:gd name="connsiteX1" fmla="*/ 489128 w 6302255"/>
                <a:gd name="connsiteY1" fmla="*/ 567534 h 889106"/>
                <a:gd name="connsiteX2" fmla="*/ 975184 w 6302255"/>
                <a:gd name="connsiteY2" fmla="*/ 637279 h 889106"/>
                <a:gd name="connsiteX3" fmla="*/ 1463925 w 6302255"/>
                <a:gd name="connsiteY3" fmla="*/ 480423 h 889106"/>
                <a:gd name="connsiteX4" fmla="*/ 1956306 w 6302255"/>
                <a:gd name="connsiteY4" fmla="*/ 325903 h 889106"/>
                <a:gd name="connsiteX5" fmla="*/ 2459044 w 6302255"/>
                <a:gd name="connsiteY5" fmla="*/ 66355 h 889106"/>
                <a:gd name="connsiteX6" fmla="*/ 2928032 w 6302255"/>
                <a:gd name="connsiteY6" fmla="*/ 0 h 889106"/>
                <a:gd name="connsiteX7" fmla="*/ 3394156 w 6302255"/>
                <a:gd name="connsiteY7" fmla="*/ 4607 h 889106"/>
                <a:gd name="connsiteX8" fmla="*/ 3879825 w 6302255"/>
                <a:gd name="connsiteY8" fmla="*/ 239477 h 889106"/>
                <a:gd name="connsiteX9" fmla="*/ 4377773 w 6302255"/>
                <a:gd name="connsiteY9" fmla="*/ 398992 h 889106"/>
                <a:gd name="connsiteX10" fmla="*/ 4877441 w 6302255"/>
                <a:gd name="connsiteY10" fmla="*/ 415490 h 889106"/>
                <a:gd name="connsiteX11" fmla="*/ 5362537 w 6302255"/>
                <a:gd name="connsiteY11" fmla="*/ 553946 h 889106"/>
                <a:gd name="connsiteX12" fmla="*/ 5828662 w 6302255"/>
                <a:gd name="connsiteY12" fmla="*/ 330209 h 889106"/>
                <a:gd name="connsiteX13" fmla="*/ 6302255 w 6302255"/>
                <a:gd name="connsiteY13" fmla="*/ 631460 h 889106"/>
                <a:gd name="connsiteX0" fmla="*/ 0 w 6302255"/>
                <a:gd name="connsiteY0" fmla="*/ 889106 h 889106"/>
                <a:gd name="connsiteX1" fmla="*/ 489128 w 6302255"/>
                <a:gd name="connsiteY1" fmla="*/ 567534 h 889106"/>
                <a:gd name="connsiteX2" fmla="*/ 975184 w 6302255"/>
                <a:gd name="connsiteY2" fmla="*/ 637279 h 889106"/>
                <a:gd name="connsiteX3" fmla="*/ 1463925 w 6302255"/>
                <a:gd name="connsiteY3" fmla="*/ 480423 h 889106"/>
                <a:gd name="connsiteX4" fmla="*/ 1956306 w 6302255"/>
                <a:gd name="connsiteY4" fmla="*/ 325903 h 889106"/>
                <a:gd name="connsiteX5" fmla="*/ 2459044 w 6302255"/>
                <a:gd name="connsiteY5" fmla="*/ 66355 h 889106"/>
                <a:gd name="connsiteX6" fmla="*/ 2928032 w 6302255"/>
                <a:gd name="connsiteY6" fmla="*/ 0 h 889106"/>
                <a:gd name="connsiteX7" fmla="*/ 3394156 w 6302255"/>
                <a:gd name="connsiteY7" fmla="*/ 4607 h 889106"/>
                <a:gd name="connsiteX8" fmla="*/ 3879825 w 6302255"/>
                <a:gd name="connsiteY8" fmla="*/ 239477 h 889106"/>
                <a:gd name="connsiteX9" fmla="*/ 4377773 w 6302255"/>
                <a:gd name="connsiteY9" fmla="*/ 398992 h 889106"/>
                <a:gd name="connsiteX10" fmla="*/ 4877441 w 6302255"/>
                <a:gd name="connsiteY10" fmla="*/ 415490 h 889106"/>
                <a:gd name="connsiteX11" fmla="*/ 5362537 w 6302255"/>
                <a:gd name="connsiteY11" fmla="*/ 553946 h 889106"/>
                <a:gd name="connsiteX12" fmla="*/ 5828662 w 6302255"/>
                <a:gd name="connsiteY12" fmla="*/ 330209 h 889106"/>
                <a:gd name="connsiteX13" fmla="*/ 6302255 w 6302255"/>
                <a:gd name="connsiteY13" fmla="*/ 631460 h 889106"/>
                <a:gd name="connsiteX0" fmla="*/ 0 w 6302255"/>
                <a:gd name="connsiteY0" fmla="*/ 889106 h 889106"/>
                <a:gd name="connsiteX1" fmla="*/ 489128 w 6302255"/>
                <a:gd name="connsiteY1" fmla="*/ 567534 h 889106"/>
                <a:gd name="connsiteX2" fmla="*/ 975184 w 6302255"/>
                <a:gd name="connsiteY2" fmla="*/ 637279 h 889106"/>
                <a:gd name="connsiteX3" fmla="*/ 1463925 w 6302255"/>
                <a:gd name="connsiteY3" fmla="*/ 480423 h 889106"/>
                <a:gd name="connsiteX4" fmla="*/ 1956306 w 6302255"/>
                <a:gd name="connsiteY4" fmla="*/ 325903 h 889106"/>
                <a:gd name="connsiteX5" fmla="*/ 2459044 w 6302255"/>
                <a:gd name="connsiteY5" fmla="*/ 66355 h 889106"/>
                <a:gd name="connsiteX6" fmla="*/ 2928032 w 6302255"/>
                <a:gd name="connsiteY6" fmla="*/ 0 h 889106"/>
                <a:gd name="connsiteX7" fmla="*/ 3394156 w 6302255"/>
                <a:gd name="connsiteY7" fmla="*/ 4607 h 889106"/>
                <a:gd name="connsiteX8" fmla="*/ 3879825 w 6302255"/>
                <a:gd name="connsiteY8" fmla="*/ 239477 h 889106"/>
                <a:gd name="connsiteX9" fmla="*/ 4377773 w 6302255"/>
                <a:gd name="connsiteY9" fmla="*/ 398992 h 889106"/>
                <a:gd name="connsiteX10" fmla="*/ 4877441 w 6302255"/>
                <a:gd name="connsiteY10" fmla="*/ 415490 h 889106"/>
                <a:gd name="connsiteX11" fmla="*/ 5362537 w 6302255"/>
                <a:gd name="connsiteY11" fmla="*/ 553946 h 889106"/>
                <a:gd name="connsiteX12" fmla="*/ 5828662 w 6302255"/>
                <a:gd name="connsiteY12" fmla="*/ 330209 h 889106"/>
                <a:gd name="connsiteX13" fmla="*/ 6302255 w 6302255"/>
                <a:gd name="connsiteY13" fmla="*/ 631460 h 889106"/>
                <a:gd name="connsiteX0" fmla="*/ 0 w 6302255"/>
                <a:gd name="connsiteY0" fmla="*/ 889106 h 889106"/>
                <a:gd name="connsiteX1" fmla="*/ 489128 w 6302255"/>
                <a:gd name="connsiteY1" fmla="*/ 567534 h 889106"/>
                <a:gd name="connsiteX2" fmla="*/ 975184 w 6302255"/>
                <a:gd name="connsiteY2" fmla="*/ 637279 h 889106"/>
                <a:gd name="connsiteX3" fmla="*/ 1463925 w 6302255"/>
                <a:gd name="connsiteY3" fmla="*/ 480423 h 889106"/>
                <a:gd name="connsiteX4" fmla="*/ 1956306 w 6302255"/>
                <a:gd name="connsiteY4" fmla="*/ 325903 h 889106"/>
                <a:gd name="connsiteX5" fmla="*/ 2459044 w 6302255"/>
                <a:gd name="connsiteY5" fmla="*/ 66355 h 889106"/>
                <a:gd name="connsiteX6" fmla="*/ 2928032 w 6302255"/>
                <a:gd name="connsiteY6" fmla="*/ 0 h 889106"/>
                <a:gd name="connsiteX7" fmla="*/ 3394156 w 6302255"/>
                <a:gd name="connsiteY7" fmla="*/ 4607 h 889106"/>
                <a:gd name="connsiteX8" fmla="*/ 3879825 w 6302255"/>
                <a:gd name="connsiteY8" fmla="*/ 239477 h 889106"/>
                <a:gd name="connsiteX9" fmla="*/ 4377773 w 6302255"/>
                <a:gd name="connsiteY9" fmla="*/ 398992 h 889106"/>
                <a:gd name="connsiteX10" fmla="*/ 4877441 w 6302255"/>
                <a:gd name="connsiteY10" fmla="*/ 415490 h 889106"/>
                <a:gd name="connsiteX11" fmla="*/ 5362537 w 6302255"/>
                <a:gd name="connsiteY11" fmla="*/ 553946 h 889106"/>
                <a:gd name="connsiteX12" fmla="*/ 5828662 w 6302255"/>
                <a:gd name="connsiteY12" fmla="*/ 330209 h 889106"/>
                <a:gd name="connsiteX13" fmla="*/ 6302255 w 6302255"/>
                <a:gd name="connsiteY13" fmla="*/ 631460 h 889106"/>
                <a:gd name="connsiteX0" fmla="*/ 0 w 6302255"/>
                <a:gd name="connsiteY0" fmla="*/ 889106 h 889106"/>
                <a:gd name="connsiteX1" fmla="*/ 489128 w 6302255"/>
                <a:gd name="connsiteY1" fmla="*/ 567534 h 889106"/>
                <a:gd name="connsiteX2" fmla="*/ 975184 w 6302255"/>
                <a:gd name="connsiteY2" fmla="*/ 637279 h 889106"/>
                <a:gd name="connsiteX3" fmla="*/ 1463925 w 6302255"/>
                <a:gd name="connsiteY3" fmla="*/ 480423 h 889106"/>
                <a:gd name="connsiteX4" fmla="*/ 1956306 w 6302255"/>
                <a:gd name="connsiteY4" fmla="*/ 325903 h 889106"/>
                <a:gd name="connsiteX5" fmla="*/ 2459044 w 6302255"/>
                <a:gd name="connsiteY5" fmla="*/ 66355 h 889106"/>
                <a:gd name="connsiteX6" fmla="*/ 2928032 w 6302255"/>
                <a:gd name="connsiteY6" fmla="*/ 0 h 889106"/>
                <a:gd name="connsiteX7" fmla="*/ 3394156 w 6302255"/>
                <a:gd name="connsiteY7" fmla="*/ 4607 h 889106"/>
                <a:gd name="connsiteX8" fmla="*/ 3879825 w 6302255"/>
                <a:gd name="connsiteY8" fmla="*/ 239477 h 889106"/>
                <a:gd name="connsiteX9" fmla="*/ 4377773 w 6302255"/>
                <a:gd name="connsiteY9" fmla="*/ 398992 h 889106"/>
                <a:gd name="connsiteX10" fmla="*/ 4877441 w 6302255"/>
                <a:gd name="connsiteY10" fmla="*/ 415490 h 889106"/>
                <a:gd name="connsiteX11" fmla="*/ 5362537 w 6302255"/>
                <a:gd name="connsiteY11" fmla="*/ 553946 h 889106"/>
                <a:gd name="connsiteX12" fmla="*/ 5828662 w 6302255"/>
                <a:gd name="connsiteY12" fmla="*/ 330209 h 889106"/>
                <a:gd name="connsiteX13" fmla="*/ 6302255 w 6302255"/>
                <a:gd name="connsiteY13" fmla="*/ 631460 h 889106"/>
                <a:gd name="connsiteX0" fmla="*/ 0 w 6302255"/>
                <a:gd name="connsiteY0" fmla="*/ 889106 h 889106"/>
                <a:gd name="connsiteX1" fmla="*/ 489128 w 6302255"/>
                <a:gd name="connsiteY1" fmla="*/ 567534 h 889106"/>
                <a:gd name="connsiteX2" fmla="*/ 975184 w 6302255"/>
                <a:gd name="connsiteY2" fmla="*/ 637279 h 889106"/>
                <a:gd name="connsiteX3" fmla="*/ 1463925 w 6302255"/>
                <a:gd name="connsiteY3" fmla="*/ 480423 h 889106"/>
                <a:gd name="connsiteX4" fmla="*/ 1956306 w 6302255"/>
                <a:gd name="connsiteY4" fmla="*/ 325903 h 889106"/>
                <a:gd name="connsiteX5" fmla="*/ 2459044 w 6302255"/>
                <a:gd name="connsiteY5" fmla="*/ 66355 h 889106"/>
                <a:gd name="connsiteX6" fmla="*/ 2928032 w 6302255"/>
                <a:gd name="connsiteY6" fmla="*/ 0 h 889106"/>
                <a:gd name="connsiteX7" fmla="*/ 3394156 w 6302255"/>
                <a:gd name="connsiteY7" fmla="*/ 4607 h 889106"/>
                <a:gd name="connsiteX8" fmla="*/ 3879825 w 6302255"/>
                <a:gd name="connsiteY8" fmla="*/ 239477 h 889106"/>
                <a:gd name="connsiteX9" fmla="*/ 4377773 w 6302255"/>
                <a:gd name="connsiteY9" fmla="*/ 398992 h 889106"/>
                <a:gd name="connsiteX10" fmla="*/ 4877441 w 6302255"/>
                <a:gd name="connsiteY10" fmla="*/ 415490 h 889106"/>
                <a:gd name="connsiteX11" fmla="*/ 5362537 w 6302255"/>
                <a:gd name="connsiteY11" fmla="*/ 553946 h 889106"/>
                <a:gd name="connsiteX12" fmla="*/ 5828662 w 6302255"/>
                <a:gd name="connsiteY12" fmla="*/ 330209 h 889106"/>
                <a:gd name="connsiteX13" fmla="*/ 6302255 w 6302255"/>
                <a:gd name="connsiteY13" fmla="*/ 631460 h 889106"/>
                <a:gd name="connsiteX0" fmla="*/ 0 w 6302255"/>
                <a:gd name="connsiteY0" fmla="*/ 889106 h 889106"/>
                <a:gd name="connsiteX1" fmla="*/ 489128 w 6302255"/>
                <a:gd name="connsiteY1" fmla="*/ 567534 h 889106"/>
                <a:gd name="connsiteX2" fmla="*/ 975184 w 6302255"/>
                <a:gd name="connsiteY2" fmla="*/ 637279 h 889106"/>
                <a:gd name="connsiteX3" fmla="*/ 1463925 w 6302255"/>
                <a:gd name="connsiteY3" fmla="*/ 480423 h 889106"/>
                <a:gd name="connsiteX4" fmla="*/ 1956306 w 6302255"/>
                <a:gd name="connsiteY4" fmla="*/ 325903 h 889106"/>
                <a:gd name="connsiteX5" fmla="*/ 2459044 w 6302255"/>
                <a:gd name="connsiteY5" fmla="*/ 66355 h 889106"/>
                <a:gd name="connsiteX6" fmla="*/ 2928032 w 6302255"/>
                <a:gd name="connsiteY6" fmla="*/ 0 h 889106"/>
                <a:gd name="connsiteX7" fmla="*/ 3394156 w 6302255"/>
                <a:gd name="connsiteY7" fmla="*/ 4607 h 889106"/>
                <a:gd name="connsiteX8" fmla="*/ 3879825 w 6302255"/>
                <a:gd name="connsiteY8" fmla="*/ 239477 h 889106"/>
                <a:gd name="connsiteX9" fmla="*/ 4377773 w 6302255"/>
                <a:gd name="connsiteY9" fmla="*/ 398992 h 889106"/>
                <a:gd name="connsiteX10" fmla="*/ 4877441 w 6302255"/>
                <a:gd name="connsiteY10" fmla="*/ 415490 h 889106"/>
                <a:gd name="connsiteX11" fmla="*/ 5362537 w 6302255"/>
                <a:gd name="connsiteY11" fmla="*/ 571198 h 889106"/>
                <a:gd name="connsiteX12" fmla="*/ 5828662 w 6302255"/>
                <a:gd name="connsiteY12" fmla="*/ 330209 h 889106"/>
                <a:gd name="connsiteX13" fmla="*/ 6302255 w 6302255"/>
                <a:gd name="connsiteY13" fmla="*/ 631460 h 889106"/>
                <a:gd name="connsiteX0" fmla="*/ 0 w 6302255"/>
                <a:gd name="connsiteY0" fmla="*/ 889106 h 889106"/>
                <a:gd name="connsiteX1" fmla="*/ 489128 w 6302255"/>
                <a:gd name="connsiteY1" fmla="*/ 567534 h 889106"/>
                <a:gd name="connsiteX2" fmla="*/ 975184 w 6302255"/>
                <a:gd name="connsiteY2" fmla="*/ 637279 h 889106"/>
                <a:gd name="connsiteX3" fmla="*/ 1463925 w 6302255"/>
                <a:gd name="connsiteY3" fmla="*/ 480423 h 889106"/>
                <a:gd name="connsiteX4" fmla="*/ 1956306 w 6302255"/>
                <a:gd name="connsiteY4" fmla="*/ 325903 h 889106"/>
                <a:gd name="connsiteX5" fmla="*/ 2459044 w 6302255"/>
                <a:gd name="connsiteY5" fmla="*/ 66355 h 889106"/>
                <a:gd name="connsiteX6" fmla="*/ 2928032 w 6302255"/>
                <a:gd name="connsiteY6" fmla="*/ 0 h 889106"/>
                <a:gd name="connsiteX7" fmla="*/ 3394156 w 6302255"/>
                <a:gd name="connsiteY7" fmla="*/ 4607 h 889106"/>
                <a:gd name="connsiteX8" fmla="*/ 3879825 w 6302255"/>
                <a:gd name="connsiteY8" fmla="*/ 239477 h 889106"/>
                <a:gd name="connsiteX9" fmla="*/ 4377773 w 6302255"/>
                <a:gd name="connsiteY9" fmla="*/ 398992 h 889106"/>
                <a:gd name="connsiteX10" fmla="*/ 4877441 w 6302255"/>
                <a:gd name="connsiteY10" fmla="*/ 415490 h 889106"/>
                <a:gd name="connsiteX11" fmla="*/ 5362537 w 6302255"/>
                <a:gd name="connsiteY11" fmla="*/ 571198 h 889106"/>
                <a:gd name="connsiteX12" fmla="*/ 5828662 w 6302255"/>
                <a:gd name="connsiteY12" fmla="*/ 330209 h 889106"/>
                <a:gd name="connsiteX13" fmla="*/ 6302255 w 6302255"/>
                <a:gd name="connsiteY13" fmla="*/ 631460 h 88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02255" h="889106">
                  <a:moveTo>
                    <a:pt x="0" y="889106"/>
                  </a:moveTo>
                  <a:lnTo>
                    <a:pt x="489128" y="567534"/>
                  </a:lnTo>
                  <a:lnTo>
                    <a:pt x="975184" y="637279"/>
                  </a:lnTo>
                  <a:lnTo>
                    <a:pt x="1463925" y="480423"/>
                  </a:lnTo>
                  <a:lnTo>
                    <a:pt x="1956306" y="325903"/>
                  </a:lnTo>
                  <a:lnTo>
                    <a:pt x="2459044" y="66355"/>
                  </a:lnTo>
                  <a:lnTo>
                    <a:pt x="2928032" y="0"/>
                  </a:lnTo>
                  <a:lnTo>
                    <a:pt x="3394156" y="4607"/>
                  </a:lnTo>
                  <a:lnTo>
                    <a:pt x="3879825" y="239477"/>
                  </a:lnTo>
                  <a:lnTo>
                    <a:pt x="4377773" y="398992"/>
                  </a:lnTo>
                  <a:lnTo>
                    <a:pt x="4877441" y="415490"/>
                  </a:lnTo>
                  <a:lnTo>
                    <a:pt x="5362537" y="571198"/>
                  </a:lnTo>
                  <a:lnTo>
                    <a:pt x="5828662" y="330209"/>
                  </a:lnTo>
                  <a:lnTo>
                    <a:pt x="6302255" y="631460"/>
                  </a:lnTo>
                </a:path>
              </a:pathLst>
            </a:custGeom>
            <a:noFill/>
            <a:ln w="57150" cap="rnd">
              <a:solidFill>
                <a:srgbClr val="51A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6" name="Straight Connector 75">
              <a:extLst>
                <a:ext uri="{FF2B5EF4-FFF2-40B4-BE49-F238E27FC236}">
                  <a16:creationId xmlns:a16="http://schemas.microsoft.com/office/drawing/2014/main" id="{86BF727C-A888-459A-B971-A260E21BC36B}"/>
                </a:ext>
              </a:extLst>
            </p:cNvPr>
            <p:cNvCxnSpPr>
              <a:cxnSpLocks/>
            </p:cNvCxnSpPr>
            <p:nvPr/>
          </p:nvCxnSpPr>
          <p:spPr>
            <a:xfrm flipV="1">
              <a:off x="2994236" y="1822307"/>
              <a:ext cx="0" cy="3338446"/>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0180A25-15E6-4BA2-B246-6CE63E7716E7}"/>
                </a:ext>
              </a:extLst>
            </p:cNvPr>
            <p:cNvCxnSpPr>
              <a:cxnSpLocks/>
            </p:cNvCxnSpPr>
            <p:nvPr/>
          </p:nvCxnSpPr>
          <p:spPr>
            <a:xfrm>
              <a:off x="3001992" y="5143500"/>
              <a:ext cx="6665344"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1" name="Freeform: Shape 40">
              <a:extLst>
                <a:ext uri="{FF2B5EF4-FFF2-40B4-BE49-F238E27FC236}">
                  <a16:creationId xmlns:a16="http://schemas.microsoft.com/office/drawing/2014/main" id="{50A55FBC-998F-43AE-AE47-5F6471B8D181}"/>
                </a:ext>
              </a:extLst>
            </p:cNvPr>
            <p:cNvSpPr/>
            <p:nvPr/>
          </p:nvSpPr>
          <p:spPr>
            <a:xfrm>
              <a:off x="3290410" y="2480584"/>
              <a:ext cx="6342511" cy="958117"/>
            </a:xfrm>
            <a:custGeom>
              <a:avLst/>
              <a:gdLst>
                <a:gd name="connsiteX0" fmla="*/ 0 w 3919898"/>
                <a:gd name="connsiteY0" fmla="*/ 984260 h 984260"/>
                <a:gd name="connsiteX1" fmla="*/ 506381 w 3919898"/>
                <a:gd name="connsiteY1" fmla="*/ 536168 h 984260"/>
                <a:gd name="connsiteX2" fmla="*/ 1005475 w 3919898"/>
                <a:gd name="connsiteY2" fmla="*/ 383160 h 984260"/>
                <a:gd name="connsiteX3" fmla="*/ 1475426 w 3919898"/>
                <a:gd name="connsiteY3" fmla="*/ 150007 h 984260"/>
                <a:gd name="connsiteX4" fmla="*/ 1956306 w 3919898"/>
                <a:gd name="connsiteY4" fmla="*/ 99004 h 984260"/>
                <a:gd name="connsiteX5" fmla="*/ 2459044 w 3919898"/>
                <a:gd name="connsiteY5" fmla="*/ 150007 h 984260"/>
                <a:gd name="connsiteX6" fmla="*/ 2958138 w 3919898"/>
                <a:gd name="connsiteY6" fmla="*/ 7928 h 984260"/>
                <a:gd name="connsiteX7" fmla="*/ 3449947 w 3919898"/>
                <a:gd name="connsiteY7" fmla="*/ 44359 h 984260"/>
                <a:gd name="connsiteX8" fmla="*/ 3919898 w 3919898"/>
                <a:gd name="connsiteY8" fmla="*/ 262940 h 984260"/>
                <a:gd name="connsiteX0" fmla="*/ 0 w 3919898"/>
                <a:gd name="connsiteY0" fmla="*/ 976332 h 976332"/>
                <a:gd name="connsiteX1" fmla="*/ 506381 w 3919898"/>
                <a:gd name="connsiteY1" fmla="*/ 528240 h 976332"/>
                <a:gd name="connsiteX2" fmla="*/ 1005475 w 3919898"/>
                <a:gd name="connsiteY2" fmla="*/ 375232 h 976332"/>
                <a:gd name="connsiteX3" fmla="*/ 1475426 w 3919898"/>
                <a:gd name="connsiteY3" fmla="*/ 142079 h 976332"/>
                <a:gd name="connsiteX4" fmla="*/ 1956306 w 3919898"/>
                <a:gd name="connsiteY4" fmla="*/ 91076 h 976332"/>
                <a:gd name="connsiteX5" fmla="*/ 2459044 w 3919898"/>
                <a:gd name="connsiteY5" fmla="*/ 142079 h 976332"/>
                <a:gd name="connsiteX6" fmla="*/ 2958138 w 3919898"/>
                <a:gd name="connsiteY6" fmla="*/ 0 h 976332"/>
                <a:gd name="connsiteX7" fmla="*/ 3449947 w 3919898"/>
                <a:gd name="connsiteY7" fmla="*/ 36431 h 976332"/>
                <a:gd name="connsiteX8" fmla="*/ 3919898 w 3919898"/>
                <a:gd name="connsiteY8" fmla="*/ 255012 h 976332"/>
                <a:gd name="connsiteX0" fmla="*/ 0 w 6342511"/>
                <a:gd name="connsiteY0" fmla="*/ 1018136 h 1018136"/>
                <a:gd name="connsiteX1" fmla="*/ 506381 w 6342511"/>
                <a:gd name="connsiteY1" fmla="*/ 570044 h 1018136"/>
                <a:gd name="connsiteX2" fmla="*/ 1005475 w 6342511"/>
                <a:gd name="connsiteY2" fmla="*/ 417036 h 1018136"/>
                <a:gd name="connsiteX3" fmla="*/ 1475426 w 6342511"/>
                <a:gd name="connsiteY3" fmla="*/ 183883 h 1018136"/>
                <a:gd name="connsiteX4" fmla="*/ 1956306 w 6342511"/>
                <a:gd name="connsiteY4" fmla="*/ 132880 h 1018136"/>
                <a:gd name="connsiteX5" fmla="*/ 2459044 w 6342511"/>
                <a:gd name="connsiteY5" fmla="*/ 183883 h 1018136"/>
                <a:gd name="connsiteX6" fmla="*/ 2958138 w 6342511"/>
                <a:gd name="connsiteY6" fmla="*/ 41804 h 1018136"/>
                <a:gd name="connsiteX7" fmla="*/ 3449947 w 6342511"/>
                <a:gd name="connsiteY7" fmla="*/ 78235 h 1018136"/>
                <a:gd name="connsiteX8" fmla="*/ 6342511 w 6342511"/>
                <a:gd name="connsiteY8" fmla="*/ 996278 h 1018136"/>
                <a:gd name="connsiteX0" fmla="*/ 0 w 6342511"/>
                <a:gd name="connsiteY0" fmla="*/ 982995 h 982995"/>
                <a:gd name="connsiteX1" fmla="*/ 506381 w 6342511"/>
                <a:gd name="connsiteY1" fmla="*/ 534903 h 982995"/>
                <a:gd name="connsiteX2" fmla="*/ 1005475 w 6342511"/>
                <a:gd name="connsiteY2" fmla="*/ 381895 h 982995"/>
                <a:gd name="connsiteX3" fmla="*/ 1475426 w 6342511"/>
                <a:gd name="connsiteY3" fmla="*/ 148742 h 982995"/>
                <a:gd name="connsiteX4" fmla="*/ 1956306 w 6342511"/>
                <a:gd name="connsiteY4" fmla="*/ 97739 h 982995"/>
                <a:gd name="connsiteX5" fmla="*/ 2459044 w 6342511"/>
                <a:gd name="connsiteY5" fmla="*/ 148742 h 982995"/>
                <a:gd name="connsiteX6" fmla="*/ 2958138 w 6342511"/>
                <a:gd name="connsiteY6" fmla="*/ 6663 h 982995"/>
                <a:gd name="connsiteX7" fmla="*/ 4888943 w 6342511"/>
                <a:gd name="connsiteY7" fmla="*/ 400111 h 982995"/>
                <a:gd name="connsiteX8" fmla="*/ 6342511 w 6342511"/>
                <a:gd name="connsiteY8" fmla="*/ 961137 h 982995"/>
                <a:gd name="connsiteX0" fmla="*/ 0 w 6342511"/>
                <a:gd name="connsiteY0" fmla="*/ 944282 h 944282"/>
                <a:gd name="connsiteX1" fmla="*/ 506381 w 6342511"/>
                <a:gd name="connsiteY1" fmla="*/ 496190 h 944282"/>
                <a:gd name="connsiteX2" fmla="*/ 1005475 w 6342511"/>
                <a:gd name="connsiteY2" fmla="*/ 343182 h 944282"/>
                <a:gd name="connsiteX3" fmla="*/ 1475426 w 6342511"/>
                <a:gd name="connsiteY3" fmla="*/ 110029 h 944282"/>
                <a:gd name="connsiteX4" fmla="*/ 1956306 w 6342511"/>
                <a:gd name="connsiteY4" fmla="*/ 59026 h 944282"/>
                <a:gd name="connsiteX5" fmla="*/ 2459044 w 6342511"/>
                <a:gd name="connsiteY5" fmla="*/ 110029 h 944282"/>
                <a:gd name="connsiteX6" fmla="*/ 3417160 w 6342511"/>
                <a:gd name="connsiteY6" fmla="*/ 8024 h 944282"/>
                <a:gd name="connsiteX7" fmla="*/ 4888943 w 6342511"/>
                <a:gd name="connsiteY7" fmla="*/ 361398 h 944282"/>
                <a:gd name="connsiteX8" fmla="*/ 6342511 w 6342511"/>
                <a:gd name="connsiteY8" fmla="*/ 922424 h 944282"/>
                <a:gd name="connsiteX0" fmla="*/ 0 w 6342511"/>
                <a:gd name="connsiteY0" fmla="*/ 956156 h 956156"/>
                <a:gd name="connsiteX1" fmla="*/ 506381 w 6342511"/>
                <a:gd name="connsiteY1" fmla="*/ 508064 h 956156"/>
                <a:gd name="connsiteX2" fmla="*/ 1005475 w 6342511"/>
                <a:gd name="connsiteY2" fmla="*/ 355056 h 956156"/>
                <a:gd name="connsiteX3" fmla="*/ 1475426 w 6342511"/>
                <a:gd name="connsiteY3" fmla="*/ 121903 h 956156"/>
                <a:gd name="connsiteX4" fmla="*/ 1956306 w 6342511"/>
                <a:gd name="connsiteY4" fmla="*/ 70900 h 956156"/>
                <a:gd name="connsiteX5" fmla="*/ 2459044 w 6342511"/>
                <a:gd name="connsiteY5" fmla="*/ 121903 h 956156"/>
                <a:gd name="connsiteX6" fmla="*/ 2892564 w 6342511"/>
                <a:gd name="connsiteY6" fmla="*/ 52684 h 956156"/>
                <a:gd name="connsiteX7" fmla="*/ 3417160 w 6342511"/>
                <a:gd name="connsiteY7" fmla="*/ 19898 h 956156"/>
                <a:gd name="connsiteX8" fmla="*/ 4888943 w 6342511"/>
                <a:gd name="connsiteY8" fmla="*/ 373272 h 956156"/>
                <a:gd name="connsiteX9" fmla="*/ 6342511 w 6342511"/>
                <a:gd name="connsiteY9" fmla="*/ 934298 h 956156"/>
                <a:gd name="connsiteX0" fmla="*/ 0 w 6342511"/>
                <a:gd name="connsiteY0" fmla="*/ 977018 h 977018"/>
                <a:gd name="connsiteX1" fmla="*/ 506381 w 6342511"/>
                <a:gd name="connsiteY1" fmla="*/ 528926 h 977018"/>
                <a:gd name="connsiteX2" fmla="*/ 1005475 w 6342511"/>
                <a:gd name="connsiteY2" fmla="*/ 375918 h 977018"/>
                <a:gd name="connsiteX3" fmla="*/ 1475426 w 6342511"/>
                <a:gd name="connsiteY3" fmla="*/ 142765 h 977018"/>
                <a:gd name="connsiteX4" fmla="*/ 1956306 w 6342511"/>
                <a:gd name="connsiteY4" fmla="*/ 91762 h 977018"/>
                <a:gd name="connsiteX5" fmla="*/ 2459044 w 6342511"/>
                <a:gd name="connsiteY5" fmla="*/ 142765 h 977018"/>
                <a:gd name="connsiteX6" fmla="*/ 2910779 w 6342511"/>
                <a:gd name="connsiteY6" fmla="*/ 18901 h 977018"/>
                <a:gd name="connsiteX7" fmla="*/ 3417160 w 6342511"/>
                <a:gd name="connsiteY7" fmla="*/ 40760 h 977018"/>
                <a:gd name="connsiteX8" fmla="*/ 4888943 w 6342511"/>
                <a:gd name="connsiteY8" fmla="*/ 394134 h 977018"/>
                <a:gd name="connsiteX9" fmla="*/ 6342511 w 6342511"/>
                <a:gd name="connsiteY9" fmla="*/ 955160 h 977018"/>
                <a:gd name="connsiteX0" fmla="*/ 0 w 6342511"/>
                <a:gd name="connsiteY0" fmla="*/ 977018 h 977018"/>
                <a:gd name="connsiteX1" fmla="*/ 506381 w 6342511"/>
                <a:gd name="connsiteY1" fmla="*/ 528926 h 977018"/>
                <a:gd name="connsiteX2" fmla="*/ 1005475 w 6342511"/>
                <a:gd name="connsiteY2" fmla="*/ 375918 h 977018"/>
                <a:gd name="connsiteX3" fmla="*/ 1475426 w 6342511"/>
                <a:gd name="connsiteY3" fmla="*/ 142765 h 977018"/>
                <a:gd name="connsiteX4" fmla="*/ 1956306 w 6342511"/>
                <a:gd name="connsiteY4" fmla="*/ 91762 h 977018"/>
                <a:gd name="connsiteX5" fmla="*/ 2459044 w 6342511"/>
                <a:gd name="connsiteY5" fmla="*/ 142765 h 977018"/>
                <a:gd name="connsiteX6" fmla="*/ 2910779 w 6342511"/>
                <a:gd name="connsiteY6" fmla="*/ 18901 h 977018"/>
                <a:gd name="connsiteX7" fmla="*/ 3417160 w 6342511"/>
                <a:gd name="connsiteY7" fmla="*/ 40760 h 977018"/>
                <a:gd name="connsiteX8" fmla="*/ 4888943 w 6342511"/>
                <a:gd name="connsiteY8" fmla="*/ 394134 h 977018"/>
                <a:gd name="connsiteX9" fmla="*/ 6342511 w 6342511"/>
                <a:gd name="connsiteY9" fmla="*/ 955160 h 977018"/>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4888943 w 6342511"/>
                <a:gd name="connsiteY8" fmla="*/ 375233 h 958117"/>
                <a:gd name="connsiteX9" fmla="*/ 6342511 w 6342511"/>
                <a:gd name="connsiteY9"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4888943 w 6342511"/>
                <a:gd name="connsiteY8" fmla="*/ 375233 h 958117"/>
                <a:gd name="connsiteX9" fmla="*/ 6342511 w 6342511"/>
                <a:gd name="connsiteY9"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919898 w 6342511"/>
                <a:gd name="connsiteY8" fmla="*/ 142078 h 958117"/>
                <a:gd name="connsiteX9" fmla="*/ 4888943 w 6342511"/>
                <a:gd name="connsiteY9" fmla="*/ 375233 h 958117"/>
                <a:gd name="connsiteX10" fmla="*/ 6342511 w 6342511"/>
                <a:gd name="connsiteY10"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33153 h 958117"/>
                <a:gd name="connsiteX9" fmla="*/ 4888943 w 6342511"/>
                <a:gd name="connsiteY9" fmla="*/ 375233 h 958117"/>
                <a:gd name="connsiteX10" fmla="*/ 6342511 w 6342511"/>
                <a:gd name="connsiteY10"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33153 h 958117"/>
                <a:gd name="connsiteX9" fmla="*/ 4888943 w 6342511"/>
                <a:gd name="connsiteY9" fmla="*/ 375233 h 958117"/>
                <a:gd name="connsiteX10" fmla="*/ 6342511 w 6342511"/>
                <a:gd name="connsiteY10"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33153 h 958117"/>
                <a:gd name="connsiteX9" fmla="*/ 4386205 w 6342511"/>
                <a:gd name="connsiteY9" fmla="*/ 284156 h 958117"/>
                <a:gd name="connsiteX10" fmla="*/ 4888943 w 6342511"/>
                <a:gd name="connsiteY10" fmla="*/ 375233 h 958117"/>
                <a:gd name="connsiteX11" fmla="*/ 6342511 w 6342511"/>
                <a:gd name="connsiteY11"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33153 h 958117"/>
                <a:gd name="connsiteX9" fmla="*/ 4400777 w 6342511"/>
                <a:gd name="connsiteY9" fmla="*/ 324229 h 958117"/>
                <a:gd name="connsiteX10" fmla="*/ 4888943 w 6342511"/>
                <a:gd name="connsiteY10" fmla="*/ 375233 h 958117"/>
                <a:gd name="connsiteX11" fmla="*/ 6342511 w 6342511"/>
                <a:gd name="connsiteY11"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33153 h 958117"/>
                <a:gd name="connsiteX9" fmla="*/ 4400777 w 6342511"/>
                <a:gd name="connsiteY9" fmla="*/ 324229 h 958117"/>
                <a:gd name="connsiteX10" fmla="*/ 4888943 w 6342511"/>
                <a:gd name="connsiteY10" fmla="*/ 375233 h 958117"/>
                <a:gd name="connsiteX11" fmla="*/ 6342511 w 6342511"/>
                <a:gd name="connsiteY11"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6342511 w 6342511"/>
                <a:gd name="connsiteY11"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6342511 w 6342511"/>
                <a:gd name="connsiteY11"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80752 w 6342511"/>
                <a:gd name="connsiteY11" fmla="*/ 557383 h 958117"/>
                <a:gd name="connsiteX12" fmla="*/ 6342511 w 6342511"/>
                <a:gd name="connsiteY12"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29750 w 6342511"/>
                <a:gd name="connsiteY11" fmla="*/ 612028 h 958117"/>
                <a:gd name="connsiteX12" fmla="*/ 6342511 w 6342511"/>
                <a:gd name="connsiteY12"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29750 w 6342511"/>
                <a:gd name="connsiteY11" fmla="*/ 612028 h 958117"/>
                <a:gd name="connsiteX12" fmla="*/ 5792414 w 6342511"/>
                <a:gd name="connsiteY12" fmla="*/ 761392 h 958117"/>
                <a:gd name="connsiteX13" fmla="*/ 6342511 w 6342511"/>
                <a:gd name="connsiteY13"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29750 w 6342511"/>
                <a:gd name="connsiteY11" fmla="*/ 612028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1005475 w 6342511"/>
                <a:gd name="connsiteY2" fmla="*/ 357017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998188 w 6342511"/>
                <a:gd name="connsiteY2" fmla="*/ 349731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998188 w 6342511"/>
                <a:gd name="connsiteY2" fmla="*/ 349731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998188 w 6342511"/>
                <a:gd name="connsiteY2" fmla="*/ 349731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998188 w 6342511"/>
                <a:gd name="connsiteY2" fmla="*/ 349731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998188 w 6342511"/>
                <a:gd name="connsiteY2" fmla="*/ 349731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998188 w 6342511"/>
                <a:gd name="connsiteY2" fmla="*/ 349731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998188 w 6342511"/>
                <a:gd name="connsiteY2" fmla="*/ 349731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68918 w 6342511"/>
                <a:gd name="connsiteY12" fmla="*/ 502737 h 958117"/>
                <a:gd name="connsiteX13" fmla="*/ 6342511 w 6342511"/>
                <a:gd name="connsiteY13" fmla="*/ 936259 h 958117"/>
                <a:gd name="connsiteX0" fmla="*/ 0 w 6342511"/>
                <a:gd name="connsiteY0" fmla="*/ 958117 h 958117"/>
                <a:gd name="connsiteX1" fmla="*/ 506381 w 6342511"/>
                <a:gd name="connsiteY1" fmla="*/ 510025 h 958117"/>
                <a:gd name="connsiteX2" fmla="*/ 998188 w 6342511"/>
                <a:gd name="connsiteY2" fmla="*/ 349731 h 958117"/>
                <a:gd name="connsiteX3" fmla="*/ 1475426 w 6342511"/>
                <a:gd name="connsiteY3" fmla="*/ 123864 h 958117"/>
                <a:gd name="connsiteX4" fmla="*/ 1956306 w 6342511"/>
                <a:gd name="connsiteY4" fmla="*/ 72861 h 958117"/>
                <a:gd name="connsiteX5" fmla="*/ 2459044 w 6342511"/>
                <a:gd name="connsiteY5" fmla="*/ 123864 h 958117"/>
                <a:gd name="connsiteX6" fmla="*/ 2910779 w 6342511"/>
                <a:gd name="connsiteY6" fmla="*/ 0 h 958117"/>
                <a:gd name="connsiteX7" fmla="*/ 3417160 w 6342511"/>
                <a:gd name="connsiteY7" fmla="*/ 21859 h 958117"/>
                <a:gd name="connsiteX8" fmla="*/ 3879825 w 6342511"/>
                <a:gd name="connsiteY8" fmla="*/ 222224 h 958117"/>
                <a:gd name="connsiteX9" fmla="*/ 4400777 w 6342511"/>
                <a:gd name="connsiteY9" fmla="*/ 324229 h 958117"/>
                <a:gd name="connsiteX10" fmla="*/ 4888943 w 6342511"/>
                <a:gd name="connsiteY10" fmla="*/ 375233 h 958117"/>
                <a:gd name="connsiteX11" fmla="*/ 5362537 w 6342511"/>
                <a:gd name="connsiteY11" fmla="*/ 622957 h 958117"/>
                <a:gd name="connsiteX12" fmla="*/ 5857416 w 6342511"/>
                <a:gd name="connsiteY12" fmla="*/ 508488 h 958117"/>
                <a:gd name="connsiteX13" fmla="*/ 6342511 w 6342511"/>
                <a:gd name="connsiteY13" fmla="*/ 936259 h 95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42511" h="958117">
                  <a:moveTo>
                    <a:pt x="0" y="958117"/>
                  </a:moveTo>
                  <a:lnTo>
                    <a:pt x="506381" y="510025"/>
                  </a:lnTo>
                  <a:lnTo>
                    <a:pt x="998188" y="349731"/>
                  </a:lnTo>
                  <a:lnTo>
                    <a:pt x="1475426" y="123864"/>
                  </a:lnTo>
                  <a:lnTo>
                    <a:pt x="1956306" y="72861"/>
                  </a:lnTo>
                  <a:lnTo>
                    <a:pt x="2459044" y="123864"/>
                  </a:lnTo>
                  <a:lnTo>
                    <a:pt x="2910779" y="0"/>
                  </a:lnTo>
                  <a:lnTo>
                    <a:pt x="3417160" y="21859"/>
                  </a:lnTo>
                  <a:lnTo>
                    <a:pt x="3879825" y="222224"/>
                  </a:lnTo>
                  <a:lnTo>
                    <a:pt x="4400777" y="324229"/>
                  </a:lnTo>
                  <a:lnTo>
                    <a:pt x="4888943" y="375233"/>
                  </a:lnTo>
                  <a:lnTo>
                    <a:pt x="5362537" y="622957"/>
                  </a:lnTo>
                  <a:lnTo>
                    <a:pt x="5857416" y="508488"/>
                  </a:lnTo>
                  <a:lnTo>
                    <a:pt x="6342511" y="936259"/>
                  </a:lnTo>
                </a:path>
              </a:pathLst>
            </a:custGeom>
            <a:noFill/>
            <a:ln w="5715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p:cNvSpPr txBox="1"/>
          <p:nvPr/>
        </p:nvSpPr>
        <p:spPr>
          <a:xfrm>
            <a:off x="347360" y="1831282"/>
            <a:ext cx="2800595" cy="4524315"/>
          </a:xfrm>
          <a:prstGeom prst="rect">
            <a:avLst/>
          </a:prstGeom>
          <a:noFill/>
        </p:spPr>
        <p:txBody>
          <a:bodyPr wrap="square" rtlCol="0">
            <a:spAutoFit/>
          </a:bodyPr>
          <a:lstStyle/>
          <a:p>
            <a:r>
              <a:rPr lang="en-US" dirty="0"/>
              <a:t>But we became the victim of our success</a:t>
            </a:r>
            <a:r>
              <a:rPr lang="en-US" dirty="0">
                <a:solidFill>
                  <a:srgbClr val="0070C0"/>
                </a:solidFill>
              </a:rPr>
              <a:t> </a:t>
            </a:r>
            <a:r>
              <a:rPr lang="mr-IN" dirty="0"/>
              <a:t>–</a:t>
            </a:r>
            <a:r>
              <a:rPr lang="en-US" dirty="0"/>
              <a:t> passenger volume growth impacted on overcrowding, punctuality and passenger satisfaction. Pre covid we were close to the limit of what our ageing system could cope with, choices had to be made and we cannot please everyone. The ability of railway professionals to run the system was tested as never before. Until covid, of course….</a:t>
            </a:r>
          </a:p>
        </p:txBody>
      </p:sp>
      <p:sp>
        <p:nvSpPr>
          <p:cNvPr id="56" name="Espace réservé du numéro de diapositive 10">
            <a:extLst>
              <a:ext uri="{FF2B5EF4-FFF2-40B4-BE49-F238E27FC236}">
                <a16:creationId xmlns:a16="http://schemas.microsoft.com/office/drawing/2014/main" id="{8E6EE257-8B67-405F-9061-25176079DBEC}"/>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28</a:t>
            </a:fld>
            <a:endParaRPr lang="fr-FR" dirty="0">
              <a:solidFill>
                <a:srgbClr val="3C3732"/>
              </a:solidFill>
              <a:latin typeface="Avenir LT Std 45 Book"/>
            </a:endParaRPr>
          </a:p>
        </p:txBody>
      </p:sp>
    </p:spTree>
    <p:extLst>
      <p:ext uri="{BB962C8B-B14F-4D97-AF65-F5344CB8AC3E}">
        <p14:creationId xmlns:p14="http://schemas.microsoft.com/office/powerpoint/2010/main" val="653206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umbnail_IMG_1815.jpg"/>
          <p:cNvPicPr>
            <a:picLocks noGrp="1" noChangeAspect="1"/>
          </p:cNvPicPr>
          <p:nvPr>
            <p:ph idx="1"/>
          </p:nvPr>
        </p:nvPicPr>
        <p:blipFill>
          <a:blip r:embed="rId2" cstate="email">
            <a:extLst>
              <a:ext uri="{28A0092B-C50C-407E-A947-70E740481C1C}">
                <a14:useLocalDpi xmlns:a14="http://schemas.microsoft.com/office/drawing/2010/main"/>
              </a:ext>
            </a:extLst>
          </a:blip>
          <a:srcRect l="-33778" r="-33778"/>
          <a:stretch>
            <a:fillRect/>
          </a:stretch>
        </p:blipFill>
        <p:spPr>
          <a:xfrm>
            <a:off x="1682529" y="488486"/>
            <a:ext cx="8211551" cy="5688476"/>
          </a:xfrm>
        </p:spPr>
      </p:pic>
      <p:sp>
        <p:nvSpPr>
          <p:cNvPr id="5" name="TextBox 4"/>
          <p:cNvSpPr txBox="1"/>
          <p:nvPr/>
        </p:nvSpPr>
        <p:spPr>
          <a:xfrm>
            <a:off x="456556" y="597055"/>
            <a:ext cx="2451945" cy="5909310"/>
          </a:xfrm>
          <a:prstGeom prst="rect">
            <a:avLst/>
          </a:prstGeom>
          <a:noFill/>
        </p:spPr>
        <p:txBody>
          <a:bodyPr wrap="square" rtlCol="0">
            <a:spAutoFit/>
          </a:bodyPr>
          <a:lstStyle/>
          <a:p>
            <a:r>
              <a:rPr lang="en-US" dirty="0"/>
              <a:t>On every independent measure the UK compares well with other European railways, but the expectations of government, passengers and the media are hard to meet, and always rising. </a:t>
            </a:r>
          </a:p>
          <a:p>
            <a:endParaRPr lang="en-US" dirty="0"/>
          </a:p>
          <a:p>
            <a:r>
              <a:rPr lang="en-US" dirty="0"/>
              <a:t>There is plenty of scope to raise UK satisfaction further with better punctuality, more capacity, station improvements and fares simplification. 2019/20 saw more new carriages introduced in one year than ever before. </a:t>
            </a:r>
          </a:p>
        </p:txBody>
      </p:sp>
      <p:sp>
        <p:nvSpPr>
          <p:cNvPr id="6" name="Espace réservé du numéro de diapositive 10">
            <a:extLst>
              <a:ext uri="{FF2B5EF4-FFF2-40B4-BE49-F238E27FC236}">
                <a16:creationId xmlns:a16="http://schemas.microsoft.com/office/drawing/2014/main" id="{3F61B33B-C206-43CF-85BA-AC9ADDCA751C}"/>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29</a:t>
            </a:fld>
            <a:endParaRPr lang="fr-FR" dirty="0">
              <a:solidFill>
                <a:srgbClr val="3C3732"/>
              </a:solidFill>
              <a:latin typeface="Avenir LT Std 45 Book"/>
            </a:endParaRPr>
          </a:p>
        </p:txBody>
      </p:sp>
    </p:spTree>
    <p:extLst>
      <p:ext uri="{BB962C8B-B14F-4D97-AF65-F5344CB8AC3E}">
        <p14:creationId xmlns:p14="http://schemas.microsoft.com/office/powerpoint/2010/main" val="504520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0994" y="4595018"/>
            <a:ext cx="8229600" cy="4525963"/>
          </a:xfrm>
        </p:spPr>
        <p:txBody>
          <a:bodyPr/>
          <a:lstStyle/>
          <a:p>
            <a:pPr marL="0" indent="0">
              <a:buNone/>
            </a:pPr>
            <a:r>
              <a:rPr lang="en-US" dirty="0"/>
              <a:t>Age 21 moved to Scotland, and was selected as a staff entrant for a year long “advanced training scheme” in Glasgow. Fantastic opportunity !</a:t>
            </a:r>
          </a:p>
        </p:txBody>
      </p:sp>
      <p:pic>
        <p:nvPicPr>
          <p:cNvPr id="4" name="Picture 3" descr="IMG_350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649110" y="274638"/>
            <a:ext cx="7817556" cy="4252130"/>
          </a:xfrm>
          <a:prstGeom prst="rect">
            <a:avLst/>
          </a:prstGeom>
        </p:spPr>
      </p:pic>
      <p:sp>
        <p:nvSpPr>
          <p:cNvPr id="5" name="Espace réservé du numéro de diapositive 10">
            <a:extLst>
              <a:ext uri="{FF2B5EF4-FFF2-40B4-BE49-F238E27FC236}">
                <a16:creationId xmlns:a16="http://schemas.microsoft.com/office/drawing/2014/main" id="{5D7B8F15-063A-452D-88DB-6DA060CF9FEE}"/>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3</a:t>
            </a:fld>
            <a:endParaRPr lang="fr-FR" dirty="0">
              <a:solidFill>
                <a:srgbClr val="3C3732"/>
              </a:solidFill>
              <a:latin typeface="Avenir LT Std 45 Book"/>
            </a:endParaRPr>
          </a:p>
        </p:txBody>
      </p:sp>
    </p:spTree>
    <p:extLst>
      <p:ext uri="{BB962C8B-B14F-4D97-AF65-F5344CB8AC3E}">
        <p14:creationId xmlns:p14="http://schemas.microsoft.com/office/powerpoint/2010/main" val="2091460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umbnail_IMG_1816.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301266" y="75989"/>
            <a:ext cx="6842734" cy="6687430"/>
          </a:xfrm>
        </p:spPr>
      </p:pic>
      <p:sp>
        <p:nvSpPr>
          <p:cNvPr id="5" name="TextBox 4"/>
          <p:cNvSpPr txBox="1"/>
          <p:nvPr/>
        </p:nvSpPr>
        <p:spPr>
          <a:xfrm>
            <a:off x="457200" y="1650045"/>
            <a:ext cx="1844066" cy="4770537"/>
          </a:xfrm>
          <a:prstGeom prst="rect">
            <a:avLst/>
          </a:prstGeom>
          <a:noFill/>
        </p:spPr>
        <p:txBody>
          <a:bodyPr wrap="square" rtlCol="0">
            <a:spAutoFit/>
          </a:bodyPr>
          <a:lstStyle/>
          <a:p>
            <a:r>
              <a:rPr lang="en-US" sz="1600" dirty="0"/>
              <a:t>After several major accidents in 1995-2002, UK railway safety has steadily improved. Clear management accountability through the safety certification process, network wide reporting, analysis and publication of data by RSSB, investment and the independent regulation by ORR have all played a part.</a:t>
            </a:r>
          </a:p>
        </p:txBody>
      </p:sp>
      <p:sp>
        <p:nvSpPr>
          <p:cNvPr id="6" name="Espace réservé du numéro de diapositive 10">
            <a:extLst>
              <a:ext uri="{FF2B5EF4-FFF2-40B4-BE49-F238E27FC236}">
                <a16:creationId xmlns:a16="http://schemas.microsoft.com/office/drawing/2014/main" id="{391DB6DF-1650-4063-B4DF-2ED0C25A5790}"/>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30</a:t>
            </a:fld>
            <a:endParaRPr lang="fr-FR" dirty="0">
              <a:solidFill>
                <a:srgbClr val="3C3732"/>
              </a:solidFill>
              <a:latin typeface="Avenir LT Std 45 Book"/>
            </a:endParaRPr>
          </a:p>
        </p:txBody>
      </p:sp>
    </p:spTree>
    <p:extLst>
      <p:ext uri="{BB962C8B-B14F-4D97-AF65-F5344CB8AC3E}">
        <p14:creationId xmlns:p14="http://schemas.microsoft.com/office/powerpoint/2010/main" val="27334576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1.pn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57200" y="284162"/>
            <a:ext cx="4165600" cy="6227761"/>
          </a:xfrm>
        </p:spPr>
      </p:pic>
      <p:pic>
        <p:nvPicPr>
          <p:cNvPr id="5" name="Picture 4" descr="IMG_628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756819" y="1305719"/>
            <a:ext cx="6227762" cy="4165600"/>
          </a:xfrm>
          <a:prstGeom prst="rect">
            <a:avLst/>
          </a:prstGeom>
        </p:spPr>
      </p:pic>
      <p:sp>
        <p:nvSpPr>
          <p:cNvPr id="3" name="TextBox 2"/>
          <p:cNvSpPr txBox="1"/>
          <p:nvPr/>
        </p:nvSpPr>
        <p:spPr>
          <a:xfrm>
            <a:off x="2946400" y="5181600"/>
            <a:ext cx="1676400" cy="1200328"/>
          </a:xfrm>
          <a:prstGeom prst="rect">
            <a:avLst/>
          </a:prstGeom>
          <a:noFill/>
        </p:spPr>
        <p:txBody>
          <a:bodyPr wrap="square" rtlCol="0">
            <a:spAutoFit/>
          </a:bodyPr>
          <a:lstStyle/>
          <a:p>
            <a:r>
              <a:rPr lang="en-US" sz="2400" dirty="0">
                <a:solidFill>
                  <a:schemeClr val="bg1"/>
                </a:solidFill>
                <a:latin typeface="Arial"/>
                <a:cs typeface="Arial"/>
              </a:rPr>
              <a:t>Trains are people not numbers !</a:t>
            </a:r>
            <a:endParaRPr lang="en-US" sz="2400" dirty="0">
              <a:latin typeface="Arial"/>
              <a:cs typeface="Arial"/>
            </a:endParaRPr>
          </a:p>
        </p:txBody>
      </p:sp>
      <p:sp>
        <p:nvSpPr>
          <p:cNvPr id="6" name="Espace réservé du numéro de diapositive 10">
            <a:extLst>
              <a:ext uri="{FF2B5EF4-FFF2-40B4-BE49-F238E27FC236}">
                <a16:creationId xmlns:a16="http://schemas.microsoft.com/office/drawing/2014/main" id="{51EEE231-797B-4FBD-BD96-421291AF019F}"/>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31</a:t>
            </a:fld>
            <a:endParaRPr lang="fr-FR" dirty="0">
              <a:solidFill>
                <a:srgbClr val="3C3732"/>
              </a:solidFill>
              <a:latin typeface="Avenir LT Std 45 Book"/>
            </a:endParaRPr>
          </a:p>
        </p:txBody>
      </p:sp>
    </p:spTree>
    <p:extLst>
      <p:ext uri="{BB962C8B-B14F-4D97-AF65-F5344CB8AC3E}">
        <p14:creationId xmlns:p14="http://schemas.microsoft.com/office/powerpoint/2010/main" val="879157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A89254-B76C-4082-80AB-E2C4B52B5F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3252" y="0"/>
            <a:ext cx="3572209" cy="6858000"/>
          </a:xfrm>
          <a:prstGeom prst="rect">
            <a:avLst/>
          </a:prstGeom>
        </p:spPr>
      </p:pic>
      <p:cxnSp>
        <p:nvCxnSpPr>
          <p:cNvPr id="7" name="Straight Connector 6">
            <a:extLst>
              <a:ext uri="{FF2B5EF4-FFF2-40B4-BE49-F238E27FC236}">
                <a16:creationId xmlns:a16="http://schemas.microsoft.com/office/drawing/2014/main" id="{F11DE9B0-22B0-4D2C-9EAB-69F8B65F364E}"/>
              </a:ext>
            </a:extLst>
          </p:cNvPr>
          <p:cNvCxnSpPr>
            <a:cxnSpLocks/>
          </p:cNvCxnSpPr>
          <p:nvPr/>
        </p:nvCxnSpPr>
        <p:spPr>
          <a:xfrm>
            <a:off x="6272213" y="149542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0A6BEDF-92FE-4CE6-BD60-39F214922019}"/>
              </a:ext>
            </a:extLst>
          </p:cNvPr>
          <p:cNvSpPr txBox="1"/>
          <p:nvPr/>
        </p:nvSpPr>
        <p:spPr>
          <a:xfrm>
            <a:off x="7758112" y="1143000"/>
            <a:ext cx="993481" cy="369332"/>
          </a:xfrm>
          <a:prstGeom prst="rect">
            <a:avLst/>
          </a:prstGeom>
          <a:noFill/>
        </p:spPr>
        <p:txBody>
          <a:bodyPr wrap="none" rtlCol="0">
            <a:spAutoFit/>
          </a:bodyPr>
          <a:lstStyle/>
          <a:p>
            <a:r>
              <a:rPr lang="en-GB" dirty="0">
                <a:solidFill>
                  <a:schemeClr val="tx2"/>
                </a:solidFill>
              </a:rPr>
              <a:t>Scotland</a:t>
            </a:r>
          </a:p>
        </p:txBody>
      </p:sp>
      <p:cxnSp>
        <p:nvCxnSpPr>
          <p:cNvPr id="12" name="Straight Connector 11">
            <a:extLst>
              <a:ext uri="{FF2B5EF4-FFF2-40B4-BE49-F238E27FC236}">
                <a16:creationId xmlns:a16="http://schemas.microsoft.com/office/drawing/2014/main" id="{E2DB24C8-158A-49D6-8D36-55C823B134B7}"/>
              </a:ext>
            </a:extLst>
          </p:cNvPr>
          <p:cNvCxnSpPr>
            <a:cxnSpLocks/>
            <a:stCxn id="17" idx="6"/>
          </p:cNvCxnSpPr>
          <p:nvPr/>
        </p:nvCxnSpPr>
        <p:spPr>
          <a:xfrm>
            <a:off x="5993606" y="1462089"/>
            <a:ext cx="2486025" cy="14287"/>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BD2333A-8F6D-4301-92AF-528D3A4722D5}"/>
              </a:ext>
            </a:extLst>
          </p:cNvPr>
          <p:cNvSpPr txBox="1"/>
          <p:nvPr/>
        </p:nvSpPr>
        <p:spPr>
          <a:xfrm>
            <a:off x="7830541" y="4010025"/>
            <a:ext cx="892154" cy="369332"/>
          </a:xfrm>
          <a:prstGeom prst="rect">
            <a:avLst/>
          </a:prstGeom>
          <a:noFill/>
        </p:spPr>
        <p:txBody>
          <a:bodyPr wrap="none" rtlCol="0">
            <a:spAutoFit/>
          </a:bodyPr>
          <a:lstStyle/>
          <a:p>
            <a:r>
              <a:rPr lang="en-GB" dirty="0">
                <a:solidFill>
                  <a:schemeClr val="tx2"/>
                </a:solidFill>
              </a:rPr>
              <a:t>Eastern</a:t>
            </a:r>
          </a:p>
        </p:txBody>
      </p:sp>
      <p:sp>
        <p:nvSpPr>
          <p:cNvPr id="17" name="Oval 16">
            <a:extLst>
              <a:ext uri="{FF2B5EF4-FFF2-40B4-BE49-F238E27FC236}">
                <a16:creationId xmlns:a16="http://schemas.microsoft.com/office/drawing/2014/main" id="{72290691-A5F0-41DD-9EB7-F83D8D53D591}"/>
              </a:ext>
            </a:extLst>
          </p:cNvPr>
          <p:cNvSpPr/>
          <p:nvPr/>
        </p:nvSpPr>
        <p:spPr>
          <a:xfrm>
            <a:off x="5800726" y="1333501"/>
            <a:ext cx="192881" cy="25717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18" name="Straight Connector 17">
            <a:extLst>
              <a:ext uri="{FF2B5EF4-FFF2-40B4-BE49-F238E27FC236}">
                <a16:creationId xmlns:a16="http://schemas.microsoft.com/office/drawing/2014/main" id="{B5B9E1AC-8782-45E8-992E-B8526EF86361}"/>
              </a:ext>
            </a:extLst>
          </p:cNvPr>
          <p:cNvCxnSpPr>
            <a:cxnSpLocks/>
          </p:cNvCxnSpPr>
          <p:nvPr/>
        </p:nvCxnSpPr>
        <p:spPr>
          <a:xfrm>
            <a:off x="6815137" y="4343400"/>
            <a:ext cx="167163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75DA2BB-6CB1-46EC-AEC7-D3D240EEB68D}"/>
              </a:ext>
            </a:extLst>
          </p:cNvPr>
          <p:cNvSpPr/>
          <p:nvPr/>
        </p:nvSpPr>
        <p:spPr>
          <a:xfrm>
            <a:off x="6679407" y="4200526"/>
            <a:ext cx="192881" cy="25717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21" name="Straight Connector 20">
            <a:extLst>
              <a:ext uri="{FF2B5EF4-FFF2-40B4-BE49-F238E27FC236}">
                <a16:creationId xmlns:a16="http://schemas.microsoft.com/office/drawing/2014/main" id="{182E1FB7-4647-4368-BA3F-193DBEB90536}"/>
              </a:ext>
            </a:extLst>
          </p:cNvPr>
          <p:cNvCxnSpPr>
            <a:cxnSpLocks/>
            <a:stCxn id="22" idx="6"/>
          </p:cNvCxnSpPr>
          <p:nvPr/>
        </p:nvCxnSpPr>
        <p:spPr>
          <a:xfrm flipV="1">
            <a:off x="6979444" y="5857875"/>
            <a:ext cx="1500188" cy="14288"/>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DEB98A59-C2C6-4FDC-B85C-93C434AC17C9}"/>
              </a:ext>
            </a:extLst>
          </p:cNvPr>
          <p:cNvSpPr/>
          <p:nvPr/>
        </p:nvSpPr>
        <p:spPr>
          <a:xfrm>
            <a:off x="6786563" y="5743576"/>
            <a:ext cx="192881" cy="25717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9EA9F188-0F93-4FB0-9025-F17155D67714}"/>
              </a:ext>
            </a:extLst>
          </p:cNvPr>
          <p:cNvSpPr txBox="1"/>
          <p:nvPr/>
        </p:nvSpPr>
        <p:spPr>
          <a:xfrm>
            <a:off x="7703310" y="5534025"/>
            <a:ext cx="1048935" cy="369332"/>
          </a:xfrm>
          <a:prstGeom prst="rect">
            <a:avLst/>
          </a:prstGeom>
          <a:noFill/>
        </p:spPr>
        <p:txBody>
          <a:bodyPr wrap="none" rtlCol="0">
            <a:spAutoFit/>
          </a:bodyPr>
          <a:lstStyle/>
          <a:p>
            <a:r>
              <a:rPr lang="en-GB" dirty="0">
                <a:solidFill>
                  <a:schemeClr val="tx2"/>
                </a:solidFill>
              </a:rPr>
              <a:t>Southern</a:t>
            </a:r>
          </a:p>
        </p:txBody>
      </p:sp>
      <p:cxnSp>
        <p:nvCxnSpPr>
          <p:cNvPr id="27" name="Straight Connector 26">
            <a:extLst>
              <a:ext uri="{FF2B5EF4-FFF2-40B4-BE49-F238E27FC236}">
                <a16:creationId xmlns:a16="http://schemas.microsoft.com/office/drawing/2014/main" id="{72057A6A-8D8C-4CAE-848B-262725E615D4}"/>
              </a:ext>
            </a:extLst>
          </p:cNvPr>
          <p:cNvCxnSpPr>
            <a:cxnSpLocks/>
          </p:cNvCxnSpPr>
          <p:nvPr/>
        </p:nvCxnSpPr>
        <p:spPr>
          <a:xfrm>
            <a:off x="3779044" y="5276850"/>
            <a:ext cx="203596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9BD1A3AB-8845-422E-87B5-B50BC1FFE5E8}"/>
              </a:ext>
            </a:extLst>
          </p:cNvPr>
          <p:cNvSpPr/>
          <p:nvPr/>
        </p:nvSpPr>
        <p:spPr>
          <a:xfrm>
            <a:off x="5800726" y="5143501"/>
            <a:ext cx="192881" cy="25717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9" name="TextBox 28">
            <a:extLst>
              <a:ext uri="{FF2B5EF4-FFF2-40B4-BE49-F238E27FC236}">
                <a16:creationId xmlns:a16="http://schemas.microsoft.com/office/drawing/2014/main" id="{A60BFAFC-9D3D-401D-A01D-3B875624EE3E}"/>
              </a:ext>
            </a:extLst>
          </p:cNvPr>
          <p:cNvSpPr txBox="1"/>
          <p:nvPr/>
        </p:nvSpPr>
        <p:spPr>
          <a:xfrm>
            <a:off x="3701452" y="4926568"/>
            <a:ext cx="1824951" cy="369332"/>
          </a:xfrm>
          <a:prstGeom prst="rect">
            <a:avLst/>
          </a:prstGeom>
          <a:noFill/>
        </p:spPr>
        <p:txBody>
          <a:bodyPr wrap="none" rtlCol="0">
            <a:spAutoFit/>
          </a:bodyPr>
          <a:lstStyle/>
          <a:p>
            <a:r>
              <a:rPr lang="en-GB" dirty="0">
                <a:solidFill>
                  <a:schemeClr val="tx2"/>
                </a:solidFill>
              </a:rPr>
              <a:t>Wales &amp; Western</a:t>
            </a:r>
          </a:p>
        </p:txBody>
      </p:sp>
      <p:cxnSp>
        <p:nvCxnSpPr>
          <p:cNvPr id="31" name="Straight Connector 30">
            <a:extLst>
              <a:ext uri="{FF2B5EF4-FFF2-40B4-BE49-F238E27FC236}">
                <a16:creationId xmlns:a16="http://schemas.microsoft.com/office/drawing/2014/main" id="{4255AC8C-57E8-4DD8-BE17-967F4325DD19}"/>
              </a:ext>
            </a:extLst>
          </p:cNvPr>
          <p:cNvCxnSpPr>
            <a:cxnSpLocks/>
          </p:cNvCxnSpPr>
          <p:nvPr/>
        </p:nvCxnSpPr>
        <p:spPr>
          <a:xfrm>
            <a:off x="3771900" y="3438525"/>
            <a:ext cx="22574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47CC310A-C682-4E19-B03C-B033B34A8726}"/>
              </a:ext>
            </a:extLst>
          </p:cNvPr>
          <p:cNvSpPr/>
          <p:nvPr/>
        </p:nvSpPr>
        <p:spPr>
          <a:xfrm>
            <a:off x="6015038" y="3305176"/>
            <a:ext cx="192881" cy="25717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3" name="TextBox 32">
            <a:extLst>
              <a:ext uri="{FF2B5EF4-FFF2-40B4-BE49-F238E27FC236}">
                <a16:creationId xmlns:a16="http://schemas.microsoft.com/office/drawing/2014/main" id="{359B8FDF-4CCE-4F83-A9A3-3BD8B5A6A2B9}"/>
              </a:ext>
            </a:extLst>
          </p:cNvPr>
          <p:cNvSpPr txBox="1"/>
          <p:nvPr/>
        </p:nvSpPr>
        <p:spPr>
          <a:xfrm>
            <a:off x="3721894" y="3107293"/>
            <a:ext cx="2216848" cy="369332"/>
          </a:xfrm>
          <a:prstGeom prst="rect">
            <a:avLst/>
          </a:prstGeom>
          <a:noFill/>
        </p:spPr>
        <p:txBody>
          <a:bodyPr wrap="none" rtlCol="0">
            <a:spAutoFit/>
          </a:bodyPr>
          <a:lstStyle/>
          <a:p>
            <a:r>
              <a:rPr lang="en-GB" dirty="0">
                <a:solidFill>
                  <a:schemeClr val="tx2"/>
                </a:solidFill>
              </a:rPr>
              <a:t>North West &amp; Central</a:t>
            </a:r>
          </a:p>
        </p:txBody>
      </p:sp>
      <p:sp>
        <p:nvSpPr>
          <p:cNvPr id="2" name="Rectangle 1">
            <a:extLst>
              <a:ext uri="{FF2B5EF4-FFF2-40B4-BE49-F238E27FC236}">
                <a16:creationId xmlns:a16="http://schemas.microsoft.com/office/drawing/2014/main" id="{82A75B93-538C-4F90-B610-FD2CFA896B68}"/>
              </a:ext>
            </a:extLst>
          </p:cNvPr>
          <p:cNvSpPr/>
          <p:nvPr/>
        </p:nvSpPr>
        <p:spPr>
          <a:xfrm>
            <a:off x="4525108" y="113324"/>
            <a:ext cx="1169377" cy="13676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 name="Rectangle 3"/>
          <p:cNvSpPr/>
          <p:nvPr/>
        </p:nvSpPr>
        <p:spPr>
          <a:xfrm>
            <a:off x="7815035" y="95582"/>
            <a:ext cx="1249586" cy="92851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09648" y="423316"/>
            <a:ext cx="2751834" cy="5909310"/>
          </a:xfrm>
          <a:prstGeom prst="rect">
            <a:avLst/>
          </a:prstGeom>
          <a:noFill/>
        </p:spPr>
        <p:txBody>
          <a:bodyPr wrap="square" rtlCol="0">
            <a:spAutoFit/>
          </a:bodyPr>
          <a:lstStyle/>
          <a:p>
            <a:r>
              <a:rPr lang="en-US" dirty="0"/>
              <a:t>The future for managing the UK rail is greater regional devolution and “less headquarters”. </a:t>
            </a:r>
          </a:p>
          <a:p>
            <a:endParaRPr lang="en-US" dirty="0"/>
          </a:p>
          <a:p>
            <a:r>
              <a:rPr lang="en-US" dirty="0"/>
              <a:t>Closer relationships between Regions, train operators and governments, led by accountable “Regional Directors”. </a:t>
            </a:r>
          </a:p>
          <a:p>
            <a:endParaRPr lang="en-US" dirty="0"/>
          </a:p>
          <a:p>
            <a:r>
              <a:rPr lang="en-US" dirty="0"/>
              <a:t>The UK is a small and mostly crowded island, with a growing population. Making the most of our existing railway network is our priority, as building new railways here is expensive, contentious, slow and difficult – HS2. </a:t>
            </a:r>
          </a:p>
        </p:txBody>
      </p:sp>
      <p:sp>
        <p:nvSpPr>
          <p:cNvPr id="23" name="Espace réservé du numéro de diapositive 10">
            <a:extLst>
              <a:ext uri="{FF2B5EF4-FFF2-40B4-BE49-F238E27FC236}">
                <a16:creationId xmlns:a16="http://schemas.microsoft.com/office/drawing/2014/main" id="{3B206871-D389-4C3E-A126-4F8C88445AA5}"/>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32</a:t>
            </a:fld>
            <a:endParaRPr lang="fr-FR" dirty="0">
              <a:solidFill>
                <a:srgbClr val="3C3732"/>
              </a:solidFill>
              <a:latin typeface="Avenir LT Std 45 Book"/>
            </a:endParaRPr>
          </a:p>
        </p:txBody>
      </p:sp>
    </p:spTree>
    <p:extLst>
      <p:ext uri="{BB962C8B-B14F-4D97-AF65-F5344CB8AC3E}">
        <p14:creationId xmlns:p14="http://schemas.microsoft.com/office/powerpoint/2010/main" val="2404648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7A4F8-2DC9-E64D-AFBF-67DCDF8604CD}"/>
              </a:ext>
            </a:extLst>
          </p:cNvPr>
          <p:cNvSpPr>
            <a:spLocks noGrp="1"/>
          </p:cNvSpPr>
          <p:nvPr>
            <p:ph type="title"/>
          </p:nvPr>
        </p:nvSpPr>
        <p:spPr/>
        <p:txBody>
          <a:bodyPr>
            <a:normAutofit fontScale="90000"/>
          </a:bodyPr>
          <a:lstStyle/>
          <a:p>
            <a:r>
              <a:rPr lang="en-US" dirty="0"/>
              <a:t>HS2 to come 2031 and beyond ?             – phase 1 under construction now</a:t>
            </a:r>
          </a:p>
        </p:txBody>
      </p:sp>
      <p:pic>
        <p:nvPicPr>
          <p:cNvPr id="5" name="Content Placeholder 4" descr="Map&#10;&#10;Description automatically generated">
            <a:extLst>
              <a:ext uri="{FF2B5EF4-FFF2-40B4-BE49-F238E27FC236}">
                <a16:creationId xmlns:a16="http://schemas.microsoft.com/office/drawing/2014/main" id="{5C9B0AEB-C574-1141-82E5-EE1A144262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0417" y="1656678"/>
            <a:ext cx="3432230" cy="4926684"/>
          </a:xfrm>
        </p:spPr>
      </p:pic>
      <p:sp>
        <p:nvSpPr>
          <p:cNvPr id="6" name="TextBox 5">
            <a:extLst>
              <a:ext uri="{FF2B5EF4-FFF2-40B4-BE49-F238E27FC236}">
                <a16:creationId xmlns:a16="http://schemas.microsoft.com/office/drawing/2014/main" id="{B8CDA1DA-602E-8E48-983A-379E248D2FC1}"/>
              </a:ext>
            </a:extLst>
          </p:cNvPr>
          <p:cNvSpPr txBox="1"/>
          <p:nvPr/>
        </p:nvSpPr>
        <p:spPr>
          <a:xfrm>
            <a:off x="6476104" y="3270325"/>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93AAC61B-3D24-2F49-B455-24253ECF56AA}"/>
              </a:ext>
            </a:extLst>
          </p:cNvPr>
          <p:cNvPicPr>
            <a:picLocks noChangeAspect="1"/>
          </p:cNvPicPr>
          <p:nvPr/>
        </p:nvPicPr>
        <p:blipFill>
          <a:blip r:embed="rId3"/>
          <a:stretch>
            <a:fillRect/>
          </a:stretch>
        </p:blipFill>
        <p:spPr>
          <a:xfrm>
            <a:off x="4346089" y="1656678"/>
            <a:ext cx="4683056" cy="5013063"/>
          </a:xfrm>
          <a:prstGeom prst="rect">
            <a:avLst/>
          </a:prstGeom>
        </p:spPr>
      </p:pic>
    </p:spTree>
    <p:extLst>
      <p:ext uri="{BB962C8B-B14F-4D97-AF65-F5344CB8AC3E}">
        <p14:creationId xmlns:p14="http://schemas.microsoft.com/office/powerpoint/2010/main" val="594904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52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38513" y="939752"/>
            <a:ext cx="5036984" cy="4199606"/>
          </a:xfrm>
          <a:prstGeom prst="rect">
            <a:avLst/>
          </a:prstGeom>
        </p:spPr>
      </p:pic>
      <p:pic>
        <p:nvPicPr>
          <p:cNvPr id="5" name="Content Placeholder 3" descr="thumbnail_IMG_1979.png"/>
          <p:cNvPicPr>
            <a:picLocks noGrp="1" noChangeAspect="1"/>
          </p:cNvPicPr>
          <p:nvPr>
            <p:ph idx="1"/>
          </p:nvPr>
        </p:nvPicPr>
        <p:blipFill>
          <a:blip r:embed="rId3" cstate="email">
            <a:extLst>
              <a:ext uri="{28A0092B-C50C-407E-A947-70E740481C1C}">
                <a14:useLocalDpi xmlns:a14="http://schemas.microsoft.com/office/drawing/2010/main"/>
              </a:ext>
            </a:extLst>
          </a:blip>
          <a:srcRect l="-18048" r="-18048"/>
          <a:stretch>
            <a:fillRect/>
          </a:stretch>
        </p:blipFill>
        <p:spPr>
          <a:xfrm>
            <a:off x="4089862" y="521065"/>
            <a:ext cx="5288878" cy="5036982"/>
          </a:xfrm>
        </p:spPr>
      </p:pic>
      <p:sp>
        <p:nvSpPr>
          <p:cNvPr id="6" name="TextBox 5"/>
          <p:cNvSpPr txBox="1"/>
          <p:nvPr/>
        </p:nvSpPr>
        <p:spPr>
          <a:xfrm>
            <a:off x="457201" y="5677458"/>
            <a:ext cx="7673212" cy="923330"/>
          </a:xfrm>
          <a:prstGeom prst="rect">
            <a:avLst/>
          </a:prstGeom>
          <a:noFill/>
        </p:spPr>
        <p:txBody>
          <a:bodyPr wrap="square" rtlCol="0">
            <a:spAutoFit/>
          </a:bodyPr>
          <a:lstStyle/>
          <a:p>
            <a:r>
              <a:rPr lang="en-US" dirty="0"/>
              <a:t>The system is running at full capacity, and is never far away from a very public nervous breakdown as with Southern Railway in 2016. This keeps retired railway people like me busy. </a:t>
            </a:r>
          </a:p>
        </p:txBody>
      </p:sp>
      <p:sp>
        <p:nvSpPr>
          <p:cNvPr id="7" name="Espace réservé du numéro de diapositive 10">
            <a:extLst>
              <a:ext uri="{FF2B5EF4-FFF2-40B4-BE49-F238E27FC236}">
                <a16:creationId xmlns:a16="http://schemas.microsoft.com/office/drawing/2014/main" id="{F1710077-7B5D-44D8-A284-CB542F83B180}"/>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34</a:t>
            </a:fld>
            <a:endParaRPr lang="fr-FR" dirty="0">
              <a:solidFill>
                <a:srgbClr val="3C3732"/>
              </a:solidFill>
              <a:latin typeface="Avenir LT Std 45 Book"/>
            </a:endParaRPr>
          </a:p>
        </p:txBody>
      </p:sp>
    </p:spTree>
    <p:extLst>
      <p:ext uri="{BB962C8B-B14F-4D97-AF65-F5344CB8AC3E}">
        <p14:creationId xmlns:p14="http://schemas.microsoft.com/office/powerpoint/2010/main" val="1546477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 excited.jpeg"/>
          <p:cNvPicPr>
            <a:picLocks noGrp="1" noChangeAspect="1"/>
          </p:cNvPicPr>
          <p:nvPr>
            <p:ph idx="1"/>
          </p:nvPr>
        </p:nvPicPr>
        <p:blipFill>
          <a:blip r:embed="rId2" cstate="email">
            <a:extLst>
              <a:ext uri="{28A0092B-C50C-407E-A947-70E740481C1C}">
                <a14:useLocalDpi xmlns:a14="http://schemas.microsoft.com/office/drawing/2010/main"/>
              </a:ext>
            </a:extLst>
          </a:blip>
          <a:srcRect l="-133786" r="-133786"/>
          <a:stretch>
            <a:fillRect/>
          </a:stretch>
        </p:blipFill>
        <p:spPr>
          <a:xfrm>
            <a:off x="1682529" y="0"/>
            <a:ext cx="9096509" cy="6858000"/>
          </a:xfrm>
        </p:spPr>
      </p:pic>
      <p:sp>
        <p:nvSpPr>
          <p:cNvPr id="6" name="TextBox 5"/>
          <p:cNvSpPr txBox="1"/>
          <p:nvPr/>
        </p:nvSpPr>
        <p:spPr>
          <a:xfrm>
            <a:off x="542751" y="499357"/>
            <a:ext cx="4320300" cy="5355312"/>
          </a:xfrm>
          <a:prstGeom prst="rect">
            <a:avLst/>
          </a:prstGeom>
          <a:noFill/>
        </p:spPr>
        <p:txBody>
          <a:bodyPr wrap="square" rtlCol="0">
            <a:spAutoFit/>
          </a:bodyPr>
          <a:lstStyle/>
          <a:p>
            <a:r>
              <a:rPr lang="en-US" dirty="0"/>
              <a:t>I am an optimist. A good professional railway manager will always be in demand. Especially those that engage effectively with staff and customers. UK train company directors and managers are expected to know their staff, know their jobs and do them if there is a strike. </a:t>
            </a:r>
          </a:p>
          <a:p>
            <a:endParaRPr lang="en-US" dirty="0"/>
          </a:p>
          <a:p>
            <a:r>
              <a:rPr lang="en-US" dirty="0"/>
              <a:t>A younger generation is arriving who challenge what we have done, which we must embrace, and want the passenger experience to be always better. Railways have the answers to the grand challenges of our time: the environment, housing, employment, gender equality, economic improvement, quality of life and national pride. Ownership is not the key to these answers: it is the ambition and engagement of the railway professionals that is ! </a:t>
            </a:r>
          </a:p>
        </p:txBody>
      </p:sp>
      <p:sp>
        <p:nvSpPr>
          <p:cNvPr id="7" name="Espace réservé du numéro de diapositive 10">
            <a:extLst>
              <a:ext uri="{FF2B5EF4-FFF2-40B4-BE49-F238E27FC236}">
                <a16:creationId xmlns:a16="http://schemas.microsoft.com/office/drawing/2014/main" id="{67DAE804-718F-4C77-A16B-CCD7A3967B15}"/>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35</a:t>
            </a:fld>
            <a:endParaRPr lang="fr-FR" dirty="0">
              <a:solidFill>
                <a:srgbClr val="3C3732"/>
              </a:solidFill>
              <a:latin typeface="Avenir LT Std 45 Book"/>
            </a:endParaRPr>
          </a:p>
        </p:txBody>
      </p:sp>
    </p:spTree>
    <p:extLst>
      <p:ext uri="{BB962C8B-B14F-4D97-AF65-F5344CB8AC3E}">
        <p14:creationId xmlns:p14="http://schemas.microsoft.com/office/powerpoint/2010/main" val="3914964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EE7F2-8E26-0A4E-B790-B0B864CAB9B8}"/>
              </a:ext>
            </a:extLst>
          </p:cNvPr>
          <p:cNvSpPr>
            <a:spLocks noGrp="1"/>
          </p:cNvSpPr>
          <p:nvPr>
            <p:ph type="title"/>
          </p:nvPr>
        </p:nvSpPr>
        <p:spPr>
          <a:xfrm>
            <a:off x="223024" y="274637"/>
            <a:ext cx="8899204" cy="1143002"/>
          </a:xfrm>
        </p:spPr>
        <p:txBody>
          <a:bodyPr>
            <a:noAutofit/>
          </a:bodyPr>
          <a:lstStyle/>
          <a:p>
            <a:r>
              <a:rPr lang="en-US" sz="2000" dirty="0"/>
              <a:t>Covid crisis….and recovery ?</a:t>
            </a:r>
            <a:r>
              <a:rPr lang="en-US" sz="2000" dirty="0">
                <a:solidFill>
                  <a:schemeClr val="accent1"/>
                </a:solidFill>
              </a:rPr>
              <a:t> </a:t>
            </a:r>
            <a:r>
              <a:rPr lang="en-US" sz="2000" dirty="0"/>
              <a:t>UK car and leisure rail journeys back to pre-covid, but commuter and business travel are at 50-80% levels. Travel habits have changed, less revenue as a result, but costs rising: the railway must evolve. </a:t>
            </a:r>
          </a:p>
        </p:txBody>
      </p:sp>
      <p:pic>
        <p:nvPicPr>
          <p:cNvPr id="5" name="Content Placeholder 4" descr="A screenshot of a social media post&#10;&#10;Description automatically generated">
            <a:extLst>
              <a:ext uri="{FF2B5EF4-FFF2-40B4-BE49-F238E27FC236}">
                <a16:creationId xmlns:a16="http://schemas.microsoft.com/office/drawing/2014/main" id="{8BE392F3-56A3-FB4B-87CC-9FD01A6490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186" y="1417640"/>
            <a:ext cx="3913694" cy="4708524"/>
          </a:xfrm>
        </p:spPr>
      </p:pic>
      <p:pic>
        <p:nvPicPr>
          <p:cNvPr id="7" name="Picture 6" descr="A group of people standing in front of a crowd&#10;&#10;Description automatically generated">
            <a:extLst>
              <a:ext uri="{FF2B5EF4-FFF2-40B4-BE49-F238E27FC236}">
                <a16:creationId xmlns:a16="http://schemas.microsoft.com/office/drawing/2014/main" id="{7AC91BC2-2CDC-BC4A-86FC-AFD64DDF5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6785" y="1676978"/>
            <a:ext cx="3223631" cy="4330262"/>
          </a:xfrm>
          <a:prstGeom prst="rect">
            <a:avLst/>
          </a:prstGeom>
        </p:spPr>
      </p:pic>
      <p:pic>
        <p:nvPicPr>
          <p:cNvPr id="11" name="Picture 10" descr="A picture containing sitting, train, parked, track&#10;&#10;Description automatically generated">
            <a:extLst>
              <a:ext uri="{FF2B5EF4-FFF2-40B4-BE49-F238E27FC236}">
                <a16:creationId xmlns:a16="http://schemas.microsoft.com/office/drawing/2014/main" id="{5FC2D2F1-933C-EE4F-8E5A-B887AB51A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7899" y="1197391"/>
            <a:ext cx="3223631" cy="4871649"/>
          </a:xfrm>
          <a:prstGeom prst="rect">
            <a:avLst/>
          </a:prstGeom>
        </p:spPr>
      </p:pic>
      <p:sp>
        <p:nvSpPr>
          <p:cNvPr id="12" name="TextBox 11">
            <a:extLst>
              <a:ext uri="{FF2B5EF4-FFF2-40B4-BE49-F238E27FC236}">
                <a16:creationId xmlns:a16="http://schemas.microsoft.com/office/drawing/2014/main" id="{EFAA0729-7437-4F49-B339-C530D2D40301}"/>
              </a:ext>
            </a:extLst>
          </p:cNvPr>
          <p:cNvSpPr txBox="1"/>
          <p:nvPr/>
        </p:nvSpPr>
        <p:spPr>
          <a:xfrm>
            <a:off x="457201" y="6126164"/>
            <a:ext cx="8665028" cy="646331"/>
          </a:xfrm>
          <a:prstGeom prst="rect">
            <a:avLst/>
          </a:prstGeom>
          <a:noFill/>
        </p:spPr>
        <p:txBody>
          <a:bodyPr wrap="square" rtlCol="0">
            <a:spAutoFit/>
          </a:bodyPr>
          <a:lstStyle/>
          <a:p>
            <a:r>
              <a:rPr lang="en-US" dirty="0"/>
              <a:t>“Emergency Measures Agreements”: governments are taking all revenue &amp; cost risk for Train Operating Companies, costing “up to £6bn” according to some sources. What next ?</a:t>
            </a:r>
          </a:p>
        </p:txBody>
      </p:sp>
    </p:spTree>
    <p:extLst>
      <p:ext uri="{BB962C8B-B14F-4D97-AF65-F5344CB8AC3E}">
        <p14:creationId xmlns:p14="http://schemas.microsoft.com/office/powerpoint/2010/main" val="1491097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674BD-F8FF-C933-9616-D3C94D83A8BE}"/>
              </a:ext>
            </a:extLst>
          </p:cNvPr>
          <p:cNvSpPr>
            <a:spLocks noGrp="1"/>
          </p:cNvSpPr>
          <p:nvPr>
            <p:ph type="title"/>
          </p:nvPr>
        </p:nvSpPr>
        <p:spPr/>
        <p:txBody>
          <a:bodyPr>
            <a:normAutofit fontScale="90000"/>
          </a:bodyPr>
          <a:lstStyle/>
          <a:p>
            <a:r>
              <a:rPr lang="en-US" dirty="0"/>
              <a:t>Jan – Mar, 2023 results: travel patterns have changed</a:t>
            </a:r>
            <a:br>
              <a:rPr lang="en-US" dirty="0"/>
            </a:br>
            <a:r>
              <a:rPr lang="en-US" sz="2700" dirty="0"/>
              <a:t>Season ticket revenue is just 36% of 2019 levels</a:t>
            </a:r>
            <a:endParaRPr lang="en-US" dirty="0"/>
          </a:p>
        </p:txBody>
      </p:sp>
      <p:pic>
        <p:nvPicPr>
          <p:cNvPr id="8" name="Content Placeholder 7">
            <a:extLst>
              <a:ext uri="{FF2B5EF4-FFF2-40B4-BE49-F238E27FC236}">
                <a16:creationId xmlns:a16="http://schemas.microsoft.com/office/drawing/2014/main" id="{6E9B42D8-889A-DE16-825E-BA0514ED26D6}"/>
              </a:ext>
            </a:extLst>
          </p:cNvPr>
          <p:cNvPicPr>
            <a:picLocks noGrp="1" noChangeAspect="1"/>
          </p:cNvPicPr>
          <p:nvPr>
            <p:ph idx="1"/>
          </p:nvPr>
        </p:nvPicPr>
        <p:blipFill>
          <a:blip r:embed="rId2"/>
          <a:stretch>
            <a:fillRect/>
          </a:stretch>
        </p:blipFill>
        <p:spPr>
          <a:xfrm>
            <a:off x="2083246" y="1749035"/>
            <a:ext cx="4879473" cy="4939632"/>
          </a:xfrm>
          <a:prstGeom prst="rect">
            <a:avLst/>
          </a:prstGeom>
        </p:spPr>
      </p:pic>
    </p:spTree>
    <p:extLst>
      <p:ext uri="{BB962C8B-B14F-4D97-AF65-F5344CB8AC3E}">
        <p14:creationId xmlns:p14="http://schemas.microsoft.com/office/powerpoint/2010/main" val="738503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991A7-506E-0043-9885-F775BF6408AD}"/>
              </a:ext>
            </a:extLst>
          </p:cNvPr>
          <p:cNvSpPr>
            <a:spLocks noGrp="1"/>
          </p:cNvSpPr>
          <p:nvPr>
            <p:ph type="title"/>
          </p:nvPr>
        </p:nvSpPr>
        <p:spPr>
          <a:xfrm>
            <a:off x="4862458" y="205683"/>
            <a:ext cx="3408219" cy="6192665"/>
          </a:xfrm>
        </p:spPr>
        <p:txBody>
          <a:bodyPr>
            <a:normAutofit/>
          </a:bodyPr>
          <a:lstStyle/>
          <a:p>
            <a:r>
              <a:rPr lang="en-US" sz="2400" dirty="0" err="1"/>
              <a:t>DfT’s</a:t>
            </a:r>
            <a:r>
              <a:rPr lang="en-US" sz="2400" dirty="0"/>
              <a:t> “Operator of Last Resort” owns  Northern, LNER, South Eastern and Trans </a:t>
            </a:r>
            <a:r>
              <a:rPr lang="en-US" sz="2400" dirty="0" err="1"/>
              <a:t>Pennine</a:t>
            </a:r>
            <a:r>
              <a:rPr lang="en-US" sz="2400" dirty="0"/>
              <a:t> temporarily. </a:t>
            </a:r>
            <a:br>
              <a:rPr lang="en-US" sz="2400" dirty="0"/>
            </a:br>
            <a:br>
              <a:rPr lang="en-US" sz="2400" dirty="0"/>
            </a:br>
            <a:r>
              <a:rPr lang="en-US" sz="2400" dirty="0"/>
              <a:t>Welsh Government owns Transport for Wales.  </a:t>
            </a:r>
            <a:br>
              <a:rPr lang="en-US" sz="2400" dirty="0"/>
            </a:br>
            <a:br>
              <a:rPr lang="en-US" sz="2400" dirty="0"/>
            </a:br>
            <a:r>
              <a:rPr lang="en-US" sz="2400" dirty="0"/>
              <a:t>Scottish Government owns ScotRail and takes over Caledonian Sleeper next week .</a:t>
            </a:r>
            <a:br>
              <a:rPr lang="en-US" sz="2400" dirty="0"/>
            </a:br>
            <a:br>
              <a:rPr lang="en-US" sz="2400" dirty="0"/>
            </a:br>
            <a:r>
              <a:rPr lang="en-US" sz="2400" dirty="0"/>
              <a:t>I have been involved with them all.  </a:t>
            </a:r>
          </a:p>
        </p:txBody>
      </p:sp>
      <p:pic>
        <p:nvPicPr>
          <p:cNvPr id="6" name="Content Placeholder 5">
            <a:extLst>
              <a:ext uri="{FF2B5EF4-FFF2-40B4-BE49-F238E27FC236}">
                <a16:creationId xmlns:a16="http://schemas.microsoft.com/office/drawing/2014/main" id="{8F3AAA3A-2260-5DA7-422A-76BC8A3CFCDA}"/>
              </a:ext>
            </a:extLst>
          </p:cNvPr>
          <p:cNvPicPr>
            <a:picLocks noGrp="1" noChangeAspect="1"/>
          </p:cNvPicPr>
          <p:nvPr>
            <p:ph idx="1"/>
          </p:nvPr>
        </p:nvPicPr>
        <p:blipFill>
          <a:blip r:embed="rId2"/>
          <a:stretch>
            <a:fillRect/>
          </a:stretch>
        </p:blipFill>
        <p:spPr>
          <a:xfrm>
            <a:off x="516367" y="321743"/>
            <a:ext cx="3765177" cy="6261619"/>
          </a:xfrm>
          <a:prstGeom prst="rect">
            <a:avLst/>
          </a:prstGeom>
        </p:spPr>
      </p:pic>
    </p:spTree>
    <p:extLst>
      <p:ext uri="{BB962C8B-B14F-4D97-AF65-F5344CB8AC3E}">
        <p14:creationId xmlns:p14="http://schemas.microsoft.com/office/powerpoint/2010/main" val="1269577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5690" y="274636"/>
            <a:ext cx="4171109" cy="6411676"/>
          </a:xfrm>
        </p:spPr>
        <p:txBody>
          <a:bodyPr>
            <a:normAutofit lnSpcReduction="10000"/>
          </a:bodyPr>
          <a:lstStyle/>
          <a:p>
            <a:pPr marL="0" indent="0">
              <a:buNone/>
            </a:pPr>
            <a:r>
              <a:rPr lang="en-US" sz="2000" dirty="0"/>
              <a:t>Franchising in its current form “has had its day” in the UK. How best to engage the private sector ? Who leads and is accountable for strategy, network development, franchise specification, revenue risk / opportunity, role of Open Access ? How to balance devolved decision making with national interdependent network ? How to integrate HS2 into that network ? </a:t>
            </a:r>
            <a:r>
              <a:rPr lang="en-US" sz="2000" u="sng" dirty="0"/>
              <a:t>Everyone wants more railway, not less, but how best to continue doing this ?</a:t>
            </a:r>
            <a:r>
              <a:rPr lang="en-US" sz="2000" dirty="0"/>
              <a:t> Covid has created a financial crisis for the railway to add to the reform challenge. “Williams-</a:t>
            </a:r>
            <a:r>
              <a:rPr lang="en-US" sz="2000" dirty="0" err="1"/>
              <a:t>Shapps</a:t>
            </a:r>
            <a:r>
              <a:rPr lang="en-US" sz="2000" dirty="0"/>
              <a:t> Report” is driving structural change: “Great British Railways” (GBR) will take over Network Rail, set fares, set timetables and award / control private sector operating concessions in England. A change to law is required and will take time. </a:t>
            </a:r>
          </a:p>
        </p:txBody>
      </p:sp>
      <p:pic>
        <p:nvPicPr>
          <p:cNvPr id="4" name="Picture 3" descr="IMG_351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77433" y="1293188"/>
            <a:ext cx="6411676" cy="4374571"/>
          </a:xfrm>
          <a:prstGeom prst="rect">
            <a:avLst/>
          </a:prstGeom>
        </p:spPr>
      </p:pic>
      <p:sp>
        <p:nvSpPr>
          <p:cNvPr id="5" name="Espace réservé du numéro de diapositive 10">
            <a:extLst>
              <a:ext uri="{FF2B5EF4-FFF2-40B4-BE49-F238E27FC236}">
                <a16:creationId xmlns:a16="http://schemas.microsoft.com/office/drawing/2014/main" id="{0A1D02D9-8115-49CC-BA2D-1F9AAF6798AA}"/>
              </a:ext>
            </a:extLst>
          </p:cNvPr>
          <p:cNvSpPr txBox="1">
            <a:spLocks/>
          </p:cNvSpPr>
          <p:nvPr/>
        </p:nvSpPr>
        <p:spPr bwMode="gray">
          <a:xfrm>
            <a:off x="6352406"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39</a:t>
            </a:fld>
            <a:endParaRPr lang="fr-FR" dirty="0">
              <a:solidFill>
                <a:srgbClr val="3C3732"/>
              </a:solidFill>
              <a:latin typeface="Avenir LT Std 45 Book"/>
            </a:endParaRPr>
          </a:p>
        </p:txBody>
      </p:sp>
    </p:spTree>
    <p:extLst>
      <p:ext uri="{BB962C8B-B14F-4D97-AF65-F5344CB8AC3E}">
        <p14:creationId xmlns:p14="http://schemas.microsoft.com/office/powerpoint/2010/main" val="1002260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54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284163"/>
            <a:ext cx="3879188" cy="4642931"/>
          </a:xfrm>
          <a:prstGeom prst="rect">
            <a:avLst/>
          </a:prstGeom>
        </p:spPr>
      </p:pic>
      <p:pic>
        <p:nvPicPr>
          <p:cNvPr id="6" name="Content Placeholder 5" descr="IMG_3541.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4466897" y="285494"/>
            <a:ext cx="4219904" cy="4642931"/>
          </a:xfrm>
          <a:prstGeom prst="rect">
            <a:avLst/>
          </a:prstGeom>
        </p:spPr>
      </p:pic>
      <p:sp>
        <p:nvSpPr>
          <p:cNvPr id="7" name="TextBox 6"/>
          <p:cNvSpPr txBox="1"/>
          <p:nvPr/>
        </p:nvSpPr>
        <p:spPr>
          <a:xfrm>
            <a:off x="457200" y="5123824"/>
            <a:ext cx="8229600" cy="1421928"/>
          </a:xfrm>
          <a:prstGeom prst="rect">
            <a:avLst/>
          </a:prstGeom>
          <a:noFill/>
        </p:spPr>
        <p:txBody>
          <a:bodyPr wrap="square" rtlCol="0">
            <a:spAutoFit/>
          </a:bodyPr>
          <a:lstStyle/>
          <a:p>
            <a:pPr>
              <a:lnSpc>
                <a:spcPct val="90000"/>
              </a:lnSpc>
            </a:pPr>
            <a:r>
              <a:rPr lang="en-US" sz="3200" dirty="0"/>
              <a:t>British Rail taught me every part of the “whole railway”</a:t>
            </a:r>
            <a:r>
              <a:rPr lang="en-US" sz="3200" dirty="0">
                <a:solidFill>
                  <a:srgbClr val="0070C0"/>
                </a:solidFill>
              </a:rPr>
              <a:t> </a:t>
            </a:r>
            <a:r>
              <a:rPr lang="mr-IN" sz="3200" dirty="0"/>
              <a:t>–</a:t>
            </a:r>
            <a:r>
              <a:rPr lang="en-US" sz="3200" dirty="0"/>
              <a:t> operations, </a:t>
            </a:r>
            <a:r>
              <a:rPr lang="en-US" sz="3200" dirty="0" err="1"/>
              <a:t>signalling</a:t>
            </a:r>
            <a:r>
              <a:rPr lang="en-US" sz="3200" dirty="0"/>
              <a:t>, station management, passengers, finance, on call</a:t>
            </a:r>
          </a:p>
        </p:txBody>
      </p:sp>
      <p:sp>
        <p:nvSpPr>
          <p:cNvPr id="8" name="Espace réservé du numéro de diapositive 10">
            <a:extLst>
              <a:ext uri="{FF2B5EF4-FFF2-40B4-BE49-F238E27FC236}">
                <a16:creationId xmlns:a16="http://schemas.microsoft.com/office/drawing/2014/main" id="{69A25C92-D133-49A1-A3C0-238117BC4889}"/>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4</a:t>
            </a:fld>
            <a:endParaRPr lang="fr-FR" dirty="0">
              <a:solidFill>
                <a:srgbClr val="3C3732"/>
              </a:solidFill>
              <a:latin typeface="Avenir LT Std 45 Book"/>
            </a:endParaRPr>
          </a:p>
        </p:txBody>
      </p:sp>
    </p:spTree>
    <p:extLst>
      <p:ext uri="{BB962C8B-B14F-4D97-AF65-F5344CB8AC3E}">
        <p14:creationId xmlns:p14="http://schemas.microsoft.com/office/powerpoint/2010/main" val="2801434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352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83495" y="274638"/>
            <a:ext cx="6393609" cy="6385807"/>
          </a:xfrm>
          <a:prstGeom prst="rect">
            <a:avLst/>
          </a:prstGeom>
        </p:spPr>
      </p:pic>
      <p:sp>
        <p:nvSpPr>
          <p:cNvPr id="3" name="TextBox 2"/>
          <p:cNvSpPr txBox="1"/>
          <p:nvPr/>
        </p:nvSpPr>
        <p:spPr>
          <a:xfrm flipH="1">
            <a:off x="504823" y="369089"/>
            <a:ext cx="2050311" cy="5632311"/>
          </a:xfrm>
          <a:prstGeom prst="rect">
            <a:avLst/>
          </a:prstGeom>
          <a:noFill/>
        </p:spPr>
        <p:txBody>
          <a:bodyPr wrap="square" rtlCol="0">
            <a:spAutoFit/>
          </a:bodyPr>
          <a:lstStyle/>
          <a:p>
            <a:r>
              <a:rPr lang="en-US" dirty="0"/>
              <a:t>I have loved my 40+ year railway career, and it is not over yet ! I have learnt that the key to a successful railway is for enthusiastic and empowered railway professionals to engage, lead and motivate people, and share their vision of a bigger, better railway. </a:t>
            </a:r>
          </a:p>
          <a:p>
            <a:endParaRPr lang="en-US" dirty="0"/>
          </a:p>
          <a:p>
            <a:r>
              <a:rPr lang="en-US" dirty="0"/>
              <a:t>Such managers must be accountable to staff and passengers for their decisions. </a:t>
            </a:r>
          </a:p>
        </p:txBody>
      </p:sp>
      <p:sp>
        <p:nvSpPr>
          <p:cNvPr id="7" name="Espace réservé du numéro de diapositive 10">
            <a:extLst>
              <a:ext uri="{FF2B5EF4-FFF2-40B4-BE49-F238E27FC236}">
                <a16:creationId xmlns:a16="http://schemas.microsoft.com/office/drawing/2014/main" id="{0B7CAD7B-AB83-4DA2-AC63-E54617D7A960}"/>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40</a:t>
            </a:fld>
            <a:endParaRPr lang="fr-FR" dirty="0">
              <a:solidFill>
                <a:srgbClr val="3C3732"/>
              </a:solidFill>
              <a:latin typeface="Avenir LT Std 45 Book"/>
            </a:endParaRPr>
          </a:p>
        </p:txBody>
      </p:sp>
    </p:spTree>
    <p:extLst>
      <p:ext uri="{BB962C8B-B14F-4D97-AF65-F5344CB8AC3E}">
        <p14:creationId xmlns:p14="http://schemas.microsoft.com/office/powerpoint/2010/main" val="3993171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MG_0997.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852"/>
          <a:stretch/>
        </p:blipFill>
        <p:spPr>
          <a:xfrm>
            <a:off x="4431817" y="274639"/>
            <a:ext cx="4254983" cy="5223920"/>
          </a:xfrm>
        </p:spPr>
      </p:pic>
      <p:sp>
        <p:nvSpPr>
          <p:cNvPr id="5" name="TextBox 4"/>
          <p:cNvSpPr txBox="1"/>
          <p:nvPr/>
        </p:nvSpPr>
        <p:spPr>
          <a:xfrm>
            <a:off x="1066800" y="2692400"/>
            <a:ext cx="3263900" cy="707886"/>
          </a:xfrm>
          <a:prstGeom prst="rect">
            <a:avLst/>
          </a:prstGeom>
          <a:noFill/>
        </p:spPr>
        <p:txBody>
          <a:bodyPr wrap="square" rtlCol="0">
            <a:spAutoFit/>
          </a:bodyPr>
          <a:lstStyle/>
          <a:p>
            <a:r>
              <a:rPr lang="en-US" sz="4000" dirty="0">
                <a:latin typeface="Arial"/>
                <a:cs typeface="Arial"/>
              </a:rPr>
              <a:t>Thank you </a:t>
            </a:r>
          </a:p>
        </p:txBody>
      </p:sp>
      <p:pic>
        <p:nvPicPr>
          <p:cNvPr id="6" name="Picture 5">
            <a:extLst>
              <a:ext uri="{FF2B5EF4-FFF2-40B4-BE49-F238E27FC236}">
                <a16:creationId xmlns:a16="http://schemas.microsoft.com/office/drawing/2014/main" id="{B3AF9135-EF09-419B-A5BE-19BDCAC15EEB}"/>
              </a:ext>
            </a:extLst>
          </p:cNvPr>
          <p:cNvPicPr>
            <a:picLocks noChangeAspect="1"/>
          </p:cNvPicPr>
          <p:nvPr/>
        </p:nvPicPr>
        <p:blipFill>
          <a:blip r:embed="rId3"/>
          <a:stretch>
            <a:fillRect/>
          </a:stretch>
        </p:blipFill>
        <p:spPr>
          <a:xfrm>
            <a:off x="0" y="0"/>
            <a:ext cx="4431817" cy="5498559"/>
          </a:xfrm>
          <a:prstGeom prst="rect">
            <a:avLst/>
          </a:prstGeom>
        </p:spPr>
      </p:pic>
      <p:sp>
        <p:nvSpPr>
          <p:cNvPr id="3" name="TextBox 2"/>
          <p:cNvSpPr txBox="1"/>
          <p:nvPr/>
        </p:nvSpPr>
        <p:spPr>
          <a:xfrm>
            <a:off x="738142" y="5993865"/>
            <a:ext cx="8130412" cy="584776"/>
          </a:xfrm>
          <a:prstGeom prst="rect">
            <a:avLst/>
          </a:prstGeom>
          <a:noFill/>
        </p:spPr>
        <p:txBody>
          <a:bodyPr wrap="square" rtlCol="0">
            <a:spAutoFit/>
          </a:bodyPr>
          <a:lstStyle/>
          <a:p>
            <a:r>
              <a:rPr lang="en-US" sz="3200" dirty="0"/>
              <a:t>The End</a:t>
            </a:r>
            <a:r>
              <a:rPr lang="en-GB" sz="3200" dirty="0"/>
              <a:t>...questions ? </a:t>
            </a:r>
            <a:endParaRPr lang="en-US" sz="3200" dirty="0"/>
          </a:p>
        </p:txBody>
      </p:sp>
      <p:sp>
        <p:nvSpPr>
          <p:cNvPr id="7" name="Espace réservé du numéro de diapositive 10">
            <a:extLst>
              <a:ext uri="{FF2B5EF4-FFF2-40B4-BE49-F238E27FC236}">
                <a16:creationId xmlns:a16="http://schemas.microsoft.com/office/drawing/2014/main" id="{9157FF8B-7458-4F40-A31F-C461CFE33EF3}"/>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41</a:t>
            </a:fld>
            <a:endParaRPr lang="fr-FR" dirty="0">
              <a:solidFill>
                <a:srgbClr val="3C3732"/>
              </a:solidFill>
              <a:latin typeface="Avenir LT Std 45 Book"/>
            </a:endParaRPr>
          </a:p>
        </p:txBody>
      </p:sp>
    </p:spTree>
    <p:extLst>
      <p:ext uri="{BB962C8B-B14F-4D97-AF65-F5344CB8AC3E}">
        <p14:creationId xmlns:p14="http://schemas.microsoft.com/office/powerpoint/2010/main" val="62944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DEF15-59E8-3819-F76B-9A11C350A44E}"/>
              </a:ext>
            </a:extLst>
          </p:cNvPr>
          <p:cNvSpPr>
            <a:spLocks noGrp="1"/>
          </p:cNvSpPr>
          <p:nvPr>
            <p:ph type="title"/>
          </p:nvPr>
        </p:nvSpPr>
        <p:spPr>
          <a:xfrm>
            <a:off x="457200" y="274638"/>
            <a:ext cx="8181191" cy="629004"/>
          </a:xfrm>
        </p:spPr>
        <p:txBody>
          <a:bodyPr>
            <a:normAutofit fontScale="90000"/>
          </a:bodyPr>
          <a:lstStyle/>
          <a:p>
            <a:r>
              <a:rPr lang="en-US" sz="3100" dirty="0"/>
              <a:t>Trainee managers were obliged to explore and learn</a:t>
            </a:r>
            <a:r>
              <a:rPr lang="en-US" dirty="0"/>
              <a:t>….</a:t>
            </a:r>
          </a:p>
        </p:txBody>
      </p:sp>
      <p:pic>
        <p:nvPicPr>
          <p:cNvPr id="7" name="Picture 6" descr="A picture containing outdoor, railroad, transport, track&#10;&#10;Description automatically generated">
            <a:extLst>
              <a:ext uri="{FF2B5EF4-FFF2-40B4-BE49-F238E27FC236}">
                <a16:creationId xmlns:a16="http://schemas.microsoft.com/office/drawing/2014/main" id="{CD299087-2A57-5217-4B5E-0CC77943B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296" y="913779"/>
            <a:ext cx="4532013" cy="2949405"/>
          </a:xfrm>
          <a:prstGeom prst="rect">
            <a:avLst/>
          </a:prstGeom>
        </p:spPr>
      </p:pic>
      <p:pic>
        <p:nvPicPr>
          <p:cNvPr id="9" name="Picture 8" descr="A train on a bridge over water&#10;&#10;Description automatically generated with medium confidence">
            <a:extLst>
              <a:ext uri="{FF2B5EF4-FFF2-40B4-BE49-F238E27FC236}">
                <a16:creationId xmlns:a16="http://schemas.microsoft.com/office/drawing/2014/main" id="{9B0BF34B-7064-E394-59F4-349FCFF20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50" y="3863183"/>
            <a:ext cx="4111145" cy="2720180"/>
          </a:xfrm>
          <a:prstGeom prst="rect">
            <a:avLst/>
          </a:prstGeom>
        </p:spPr>
      </p:pic>
      <p:pic>
        <p:nvPicPr>
          <p:cNvPr id="11" name="Picture 10" descr="A train on the tracks near a body of water&#10;&#10;Description automatically generated with low confidence">
            <a:extLst>
              <a:ext uri="{FF2B5EF4-FFF2-40B4-BE49-F238E27FC236}">
                <a16:creationId xmlns:a16="http://schemas.microsoft.com/office/drawing/2014/main" id="{230F913B-F8D9-6DC5-9DE2-0AD18BADBC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7796" y="3863183"/>
            <a:ext cx="4238514" cy="2726893"/>
          </a:xfrm>
          <a:prstGeom prst="rect">
            <a:avLst/>
          </a:prstGeom>
        </p:spPr>
      </p:pic>
      <p:pic>
        <p:nvPicPr>
          <p:cNvPr id="15" name="Content Placeholder 14" descr="A picture containing railroad, sky, track, outdoor&#10;&#10;Description automatically generated">
            <a:extLst>
              <a:ext uri="{FF2B5EF4-FFF2-40B4-BE49-F238E27FC236}">
                <a16:creationId xmlns:a16="http://schemas.microsoft.com/office/drawing/2014/main" id="{B85358E3-1BBC-2640-F918-264B820B1A3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36650" y="913779"/>
            <a:ext cx="4111144" cy="2949403"/>
          </a:xfrm>
        </p:spPr>
      </p:pic>
    </p:spTree>
    <p:extLst>
      <p:ext uri="{BB962C8B-B14F-4D97-AF65-F5344CB8AC3E}">
        <p14:creationId xmlns:p14="http://schemas.microsoft.com/office/powerpoint/2010/main" val="4139505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G_000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604" y="151978"/>
            <a:ext cx="4450396" cy="4295091"/>
          </a:xfrm>
          <a:prstGeom prst="rect">
            <a:avLst/>
          </a:prstGeom>
        </p:spPr>
      </p:pic>
      <p:pic>
        <p:nvPicPr>
          <p:cNvPr id="5" name="Content Placeholder 4" descr="IMG_3486.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rot="16200000">
            <a:off x="4510496" y="213482"/>
            <a:ext cx="4329885" cy="4206874"/>
          </a:xfrm>
          <a:prstGeom prst="rect">
            <a:avLst/>
          </a:prstGeom>
        </p:spPr>
      </p:pic>
      <p:sp>
        <p:nvSpPr>
          <p:cNvPr id="6" name="TextBox 5"/>
          <p:cNvSpPr txBox="1"/>
          <p:nvPr/>
        </p:nvSpPr>
        <p:spPr>
          <a:xfrm>
            <a:off x="172193" y="4569729"/>
            <a:ext cx="8606684" cy="1938992"/>
          </a:xfrm>
          <a:prstGeom prst="rect">
            <a:avLst/>
          </a:prstGeom>
          <a:noFill/>
        </p:spPr>
        <p:txBody>
          <a:bodyPr wrap="square" rtlCol="0">
            <a:spAutoFit/>
          </a:bodyPr>
          <a:lstStyle/>
          <a:p>
            <a:r>
              <a:rPr lang="en-US" sz="2000" dirty="0">
                <a:latin typeface="Calibri"/>
                <a:cs typeface="Calibri"/>
              </a:rPr>
              <a:t>I went on to learn about supervision, people, employee engagement, management, freight trains, newspaper trains to </a:t>
            </a:r>
            <a:r>
              <a:rPr lang="en-US" sz="2000" dirty="0" err="1">
                <a:latin typeface="Calibri"/>
                <a:cs typeface="Calibri"/>
              </a:rPr>
              <a:t>Lairg</a:t>
            </a:r>
            <a:r>
              <a:rPr lang="en-US" sz="2000" dirty="0">
                <a:latin typeface="Calibri"/>
                <a:cs typeface="Calibri"/>
              </a:rPr>
              <a:t>, travelling post offices to Perth, absolute block working at Stirling North, </a:t>
            </a:r>
            <a:r>
              <a:rPr lang="en-US" sz="2000" dirty="0" err="1">
                <a:latin typeface="Calibri"/>
                <a:cs typeface="Calibri"/>
              </a:rPr>
              <a:t>tokenless</a:t>
            </a:r>
            <a:r>
              <a:rPr lang="en-US" sz="2000" dirty="0">
                <a:latin typeface="Calibri"/>
                <a:cs typeface="Calibri"/>
              </a:rPr>
              <a:t> block at Blair </a:t>
            </a:r>
            <a:r>
              <a:rPr lang="en-US" sz="2000" dirty="0" err="1">
                <a:latin typeface="Calibri"/>
                <a:cs typeface="Calibri"/>
              </a:rPr>
              <a:t>Atholl</a:t>
            </a:r>
            <a:r>
              <a:rPr lang="en-US" sz="2000" dirty="0">
                <a:latin typeface="Calibri"/>
                <a:cs typeface="Calibri"/>
              </a:rPr>
              <a:t>, carriage cleaning at </a:t>
            </a:r>
            <a:r>
              <a:rPr lang="en-US" sz="2000" dirty="0" err="1">
                <a:latin typeface="Calibri"/>
                <a:cs typeface="Calibri"/>
              </a:rPr>
              <a:t>Cowlairs</a:t>
            </a:r>
            <a:r>
              <a:rPr lang="en-US" sz="2000" dirty="0">
                <a:latin typeface="Calibri"/>
                <a:cs typeface="Calibri"/>
              </a:rPr>
              <a:t> and many other railway activities. </a:t>
            </a:r>
          </a:p>
          <a:p>
            <a:r>
              <a:rPr lang="en-US" sz="2000" dirty="0">
                <a:latin typeface="Calibri"/>
                <a:cs typeface="Calibri"/>
              </a:rPr>
              <a:t>Junior management roles in Scotland followed: Train Crew Supervisor, Glasgow Central; Train Crew Manager, Ayr and Freight Operations Manager, Ayr</a:t>
            </a:r>
          </a:p>
        </p:txBody>
      </p:sp>
      <p:sp>
        <p:nvSpPr>
          <p:cNvPr id="7" name="Espace réservé du numéro de diapositive 10">
            <a:extLst>
              <a:ext uri="{FF2B5EF4-FFF2-40B4-BE49-F238E27FC236}">
                <a16:creationId xmlns:a16="http://schemas.microsoft.com/office/drawing/2014/main" id="{E22CE0FD-0D6A-4027-8BAE-81DF26D745BE}"/>
              </a:ext>
            </a:extLst>
          </p:cNvPr>
          <p:cNvSpPr txBox="1">
            <a:spLocks/>
          </p:cNvSpPr>
          <p:nvPr/>
        </p:nvSpPr>
        <p:spPr bwMode="gray">
          <a:xfrm>
            <a:off x="668578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6</a:t>
            </a:fld>
            <a:endParaRPr lang="fr-FR" dirty="0">
              <a:solidFill>
                <a:srgbClr val="3C3732"/>
              </a:solidFill>
              <a:latin typeface="Avenir LT Std 45 Book"/>
            </a:endParaRPr>
          </a:p>
        </p:txBody>
      </p:sp>
    </p:spTree>
    <p:extLst>
      <p:ext uri="{BB962C8B-B14F-4D97-AF65-F5344CB8AC3E}">
        <p14:creationId xmlns:p14="http://schemas.microsoft.com/office/powerpoint/2010/main" val="703381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004414"/>
            <a:ext cx="8229600" cy="1595766"/>
          </a:xfrm>
        </p:spPr>
        <p:txBody>
          <a:bodyPr>
            <a:normAutofit fontScale="92500"/>
          </a:bodyPr>
          <a:lstStyle/>
          <a:p>
            <a:pPr marL="0" indent="0">
              <a:buNone/>
            </a:pPr>
            <a:r>
              <a:rPr lang="en-US" dirty="0"/>
              <a:t>1990, age 27, I moved to </a:t>
            </a:r>
            <a:r>
              <a:rPr lang="en-US" dirty="0" err="1"/>
              <a:t>Swindon</a:t>
            </a:r>
            <a:r>
              <a:rPr lang="en-US" dirty="0"/>
              <a:t> to manage a regional passenger operation. British Rail was being devolved into “Sectors”- “Regional Railways”.</a:t>
            </a:r>
          </a:p>
        </p:txBody>
      </p:sp>
      <p:pic>
        <p:nvPicPr>
          <p:cNvPr id="5" name="Picture 4" descr="IMG_348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3181" y="115456"/>
            <a:ext cx="8832273" cy="4693557"/>
          </a:xfrm>
          <a:prstGeom prst="rect">
            <a:avLst/>
          </a:prstGeom>
        </p:spPr>
      </p:pic>
      <p:sp>
        <p:nvSpPr>
          <p:cNvPr id="6" name="Espace réservé du numéro de diapositive 10">
            <a:extLst>
              <a:ext uri="{FF2B5EF4-FFF2-40B4-BE49-F238E27FC236}">
                <a16:creationId xmlns:a16="http://schemas.microsoft.com/office/drawing/2014/main" id="{907B2206-91EE-4FB6-9CD4-9FE28381A56E}"/>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7</a:t>
            </a:fld>
            <a:endParaRPr lang="fr-FR" dirty="0">
              <a:solidFill>
                <a:srgbClr val="3C3732"/>
              </a:solidFill>
              <a:latin typeface="Avenir LT Std 45 Book"/>
            </a:endParaRPr>
          </a:p>
        </p:txBody>
      </p:sp>
    </p:spTree>
    <p:extLst>
      <p:ext uri="{BB962C8B-B14F-4D97-AF65-F5344CB8AC3E}">
        <p14:creationId xmlns:p14="http://schemas.microsoft.com/office/powerpoint/2010/main" val="1056757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700456"/>
            <a:ext cx="8229600" cy="1802023"/>
          </a:xfrm>
        </p:spPr>
        <p:txBody>
          <a:bodyPr>
            <a:normAutofit fontScale="92500" lnSpcReduction="10000"/>
          </a:bodyPr>
          <a:lstStyle/>
          <a:p>
            <a:pPr marL="0" indent="0">
              <a:buNone/>
            </a:pPr>
            <a:r>
              <a:rPr lang="en-US" dirty="0"/>
              <a:t>Regional Railways moved decision making from “headquarters” to local level: quite often junior managers like me. This brought accountability for decisions, and bottom-line responsibility by route. </a:t>
            </a:r>
          </a:p>
        </p:txBody>
      </p:sp>
      <p:pic>
        <p:nvPicPr>
          <p:cNvPr id="4" name="Picture 3" descr="IMG_347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2341682" y="-1709135"/>
            <a:ext cx="4241275" cy="8208820"/>
          </a:xfrm>
          <a:prstGeom prst="rect">
            <a:avLst/>
          </a:prstGeom>
        </p:spPr>
      </p:pic>
      <p:sp>
        <p:nvSpPr>
          <p:cNvPr id="5" name="Espace réservé du numéro de diapositive 10">
            <a:extLst>
              <a:ext uri="{FF2B5EF4-FFF2-40B4-BE49-F238E27FC236}">
                <a16:creationId xmlns:a16="http://schemas.microsoft.com/office/drawing/2014/main" id="{5AF3DA1A-7DAB-4572-AC63-1733C944BF1D}"/>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8</a:t>
            </a:fld>
            <a:endParaRPr lang="fr-FR" dirty="0">
              <a:solidFill>
                <a:srgbClr val="3C3732"/>
              </a:solidFill>
              <a:latin typeface="Avenir LT Std 45 Book"/>
            </a:endParaRPr>
          </a:p>
        </p:txBody>
      </p:sp>
    </p:spTree>
    <p:extLst>
      <p:ext uri="{BB962C8B-B14F-4D97-AF65-F5344CB8AC3E}">
        <p14:creationId xmlns:p14="http://schemas.microsoft.com/office/powerpoint/2010/main" val="1934160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4994"/>
            <a:ext cx="8229600" cy="2057753"/>
          </a:xfrm>
        </p:spPr>
        <p:txBody>
          <a:bodyPr>
            <a:noAutofit/>
          </a:bodyPr>
          <a:lstStyle/>
          <a:p>
            <a:pPr marL="0" indent="0">
              <a:buNone/>
            </a:pPr>
            <a:r>
              <a:rPr lang="en-US" sz="1800" dirty="0"/>
              <a:t>Change wasn’t fast enough for politicians. 1994-1997 saw very fast “</a:t>
            </a:r>
            <a:r>
              <a:rPr lang="en-US" sz="1800" dirty="0" err="1"/>
              <a:t>privatisation</a:t>
            </a:r>
            <a:r>
              <a:rPr lang="en-US" sz="1800" dirty="0"/>
              <a:t>”. It was not done in the way recommended by British Rail’s Board, but nevertheless managers like myself spent a lot of time preparing the industry for sale (into c. 130 separate entities) and constructing the framework by which we would operate </a:t>
            </a:r>
            <a:r>
              <a:rPr lang="mr-IN" sz="1800" dirty="0"/>
              <a:t>–</a:t>
            </a:r>
            <a:r>
              <a:rPr lang="en-US" sz="1800" dirty="0"/>
              <a:t> Network Code / Track Access Agreements, Rail Settlement Plan, ATOC, asset transfers, staff TUPE, union negotiations etc.. National pay and conditions bargaining with trades unions ended and each company started doing its own negotiations. </a:t>
            </a:r>
          </a:p>
        </p:txBody>
      </p:sp>
      <p:pic>
        <p:nvPicPr>
          <p:cNvPr id="4" name="Picture 3" descr="IMG_347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4324" y="476273"/>
            <a:ext cx="7448654" cy="4098721"/>
          </a:xfrm>
          <a:prstGeom prst="rect">
            <a:avLst/>
          </a:prstGeom>
        </p:spPr>
      </p:pic>
      <p:sp>
        <p:nvSpPr>
          <p:cNvPr id="5" name="Espace réservé du numéro de diapositive 10">
            <a:extLst>
              <a:ext uri="{FF2B5EF4-FFF2-40B4-BE49-F238E27FC236}">
                <a16:creationId xmlns:a16="http://schemas.microsoft.com/office/drawing/2014/main" id="{756C3C05-4378-467A-9958-FB1BD64102B8}"/>
              </a:ext>
            </a:extLst>
          </p:cNvPr>
          <p:cNvSpPr txBox="1">
            <a:spLocks/>
          </p:cNvSpPr>
          <p:nvPr/>
        </p:nvSpPr>
        <p:spPr bwMode="gray">
          <a:xfrm>
            <a:off x="1485131" y="6451484"/>
            <a:ext cx="936104" cy="365125"/>
          </a:xfrm>
          <a:prstGeom prst="rect">
            <a:avLst/>
          </a:prstGeom>
        </p:spPr>
        <p:txBody>
          <a:bodyPr vert="horz" lIns="91440" tIns="45720" rIns="91440" bIns="45720" rtlCol="0" anchor="ctr" anchorCtr="0">
            <a:noAutofit/>
          </a:bodyPr>
          <a:lstStyle>
            <a:defPPr>
              <a:defRPr lang="fr-FR"/>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rgbClr val="3C3732"/>
                </a:solidFill>
                <a:latin typeface="Avenir LT Std 45 Book"/>
              </a:rPr>
              <a:t>PAGE </a:t>
            </a:r>
            <a:fld id="{18E8ED87-B288-48C4-8818-99E4E7D3E6ED}" type="slidenum">
              <a:rPr lang="fr-FR" smtClean="0">
                <a:solidFill>
                  <a:srgbClr val="3C3732"/>
                </a:solidFill>
                <a:latin typeface="Avenir LT Std 45 Book"/>
              </a:rPr>
              <a:pPr/>
              <a:t>9</a:t>
            </a:fld>
            <a:endParaRPr lang="fr-FR" dirty="0">
              <a:solidFill>
                <a:srgbClr val="3C3732"/>
              </a:solidFill>
              <a:latin typeface="Avenir LT Std 45 Book"/>
            </a:endParaRPr>
          </a:p>
        </p:txBody>
      </p:sp>
    </p:spTree>
    <p:extLst>
      <p:ext uri="{BB962C8B-B14F-4D97-AF65-F5344CB8AC3E}">
        <p14:creationId xmlns:p14="http://schemas.microsoft.com/office/powerpoint/2010/main" val="27810620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dèle_Quartz">
  <a:themeElements>
    <a:clrScheme name="SNCF">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fontScheme name="SNCF AVENIR">
      <a:majorFont>
        <a:latin typeface="Avenir LT Std 45 Book"/>
        <a:ea typeface=""/>
        <a:cs typeface=""/>
      </a:majorFont>
      <a:minorFont>
        <a:latin typeface="Avenir LT Std 45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NR Corporate">
    <a:dk1>
      <a:srgbClr val="005172"/>
    </a:dk1>
    <a:lt1>
      <a:sysClr val="window" lastClr="FFFFFF"/>
    </a:lt1>
    <a:dk2>
      <a:srgbClr val="424242"/>
    </a:dk2>
    <a:lt2>
      <a:srgbClr val="E7E6E6"/>
    </a:lt2>
    <a:accent1>
      <a:srgbClr val="0099BB"/>
    </a:accent1>
    <a:accent2>
      <a:srgbClr val="E35100"/>
    </a:accent2>
    <a:accent3>
      <a:srgbClr val="EACC1D"/>
    </a:accent3>
    <a:accent4>
      <a:srgbClr val="1D7880"/>
    </a:accent4>
    <a:accent5>
      <a:srgbClr val="C94578"/>
    </a:accent5>
    <a:accent6>
      <a:srgbClr val="8DC055"/>
    </a:accent6>
    <a:hlink>
      <a:srgbClr val="BB0034"/>
    </a:hlink>
    <a:folHlink>
      <a:srgbClr val="4242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20339</TotalTime>
  <Words>2831</Words>
  <Application>Microsoft Office PowerPoint</Application>
  <PresentationFormat>On-screen Show (4:3)</PresentationFormat>
  <Paragraphs>247</Paragraphs>
  <Slides>41</Slides>
  <Notes>4</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Modèle_Quartz</vt:lpstr>
      <vt:lpstr>PowerPoint Presentation</vt:lpstr>
      <vt:lpstr>PowerPoint Presentation</vt:lpstr>
      <vt:lpstr>PowerPoint Presentation</vt:lpstr>
      <vt:lpstr>PowerPoint Presentation</vt:lpstr>
      <vt:lpstr>Trainee managers were obliged to explore and learn….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Network Rail Safety – Lost Time Injury Frequency Rate</vt:lpstr>
      <vt:lpstr>Passenger growth 1830 – 2020 (to covid) </vt:lpstr>
      <vt:lpstr>PowerPoint Presentation</vt:lpstr>
      <vt:lpstr>Performance decline / passenger satisfaction</vt:lpstr>
      <vt:lpstr>PowerPoint Presentation</vt:lpstr>
      <vt:lpstr>PowerPoint Presentation</vt:lpstr>
      <vt:lpstr>PowerPoint Presentation</vt:lpstr>
      <vt:lpstr>PowerPoint Presentation</vt:lpstr>
      <vt:lpstr>HS2 to come 2031 and beyond ?             – phase 1 under construction now</vt:lpstr>
      <vt:lpstr>PowerPoint Presentation</vt:lpstr>
      <vt:lpstr>PowerPoint Presentation</vt:lpstr>
      <vt:lpstr>Covid crisis….and recovery ? UK car and leisure rail journeys back to pre-covid, but commuter and business travel are at 50-80% levels. Travel habits have changed, less revenue as a result, but costs rising: the railway must evolve. </vt:lpstr>
      <vt:lpstr>Jan – Mar, 2023 results: travel patterns have changed Season ticket revenue is just 36% of 2019 levels</vt:lpstr>
      <vt:lpstr>DfT’s “Operator of Last Resort” owns  Northern, LNER, South Eastern and Trans Pennine temporarily.   Welsh Government owns Transport for Wales.    Scottish Government owns ScotRail and takes over Caledonian Sleeper next week .  I have been involved with them all.  </vt:lpstr>
      <vt:lpstr>PowerPoint Presentation</vt:lpstr>
      <vt:lpstr>PowerPoint Presentation</vt:lpstr>
      <vt:lpstr>PowerPoint Presentation</vt:lpstr>
    </vt:vector>
  </TitlesOfParts>
  <Company>New Magellan Ventures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Leamington Presentation</dc:title>
  <dc:creator>Chris Gibb</dc:creator>
  <cp:lastModifiedBy>Chris Gibb</cp:lastModifiedBy>
  <cp:revision>201</cp:revision>
  <dcterms:created xsi:type="dcterms:W3CDTF">2017-10-10T20:21:09Z</dcterms:created>
  <dcterms:modified xsi:type="dcterms:W3CDTF">2023-06-27T11:11:09Z</dcterms:modified>
</cp:coreProperties>
</file>